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60" r:id="rId5"/>
    <p:sldMasterId id="2147483682" r:id="rId6"/>
    <p:sldMasterId id="2147483687" r:id="rId7"/>
  </p:sldMasterIdLst>
  <p:notesMasterIdLst>
    <p:notesMasterId r:id="rId34"/>
  </p:notesMasterIdLst>
  <p:sldIdLst>
    <p:sldId id="270" r:id="rId8"/>
    <p:sldId id="413" r:id="rId9"/>
    <p:sldId id="3107" r:id="rId10"/>
    <p:sldId id="373" r:id="rId11"/>
    <p:sldId id="456" r:id="rId12"/>
    <p:sldId id="3113" r:id="rId13"/>
    <p:sldId id="3100" r:id="rId14"/>
    <p:sldId id="458" r:id="rId15"/>
    <p:sldId id="3104" r:id="rId16"/>
    <p:sldId id="3103" r:id="rId17"/>
    <p:sldId id="3102" r:id="rId18"/>
    <p:sldId id="3101" r:id="rId19"/>
    <p:sldId id="3114" r:id="rId20"/>
    <p:sldId id="395" r:id="rId21"/>
    <p:sldId id="3105" r:id="rId22"/>
    <p:sldId id="451" r:id="rId23"/>
    <p:sldId id="3115" r:id="rId24"/>
    <p:sldId id="398" r:id="rId25"/>
    <p:sldId id="369" r:id="rId26"/>
    <p:sldId id="371" r:id="rId27"/>
    <p:sldId id="3111" r:id="rId28"/>
    <p:sldId id="3106" r:id="rId29"/>
    <p:sldId id="452" r:id="rId30"/>
    <p:sldId id="3117" r:id="rId31"/>
    <p:sldId id="3116" r:id="rId32"/>
    <p:sldId id="265" r:id="rId33"/>
  </p:sldIdLst>
  <p:sldSz cx="12192000" cy="6858000"/>
  <p:notesSz cx="6735763" cy="98663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AD4061CA-8B34-4A23-9C6E-7D7931BAC2AD}">
          <p14:sldIdLst>
            <p14:sldId id="270"/>
            <p14:sldId id="413"/>
            <p14:sldId id="3107"/>
            <p14:sldId id="373"/>
            <p14:sldId id="456"/>
            <p14:sldId id="3113"/>
            <p14:sldId id="3100"/>
            <p14:sldId id="458"/>
            <p14:sldId id="3104"/>
            <p14:sldId id="3103"/>
            <p14:sldId id="3102"/>
            <p14:sldId id="3101"/>
            <p14:sldId id="3114"/>
            <p14:sldId id="395"/>
            <p14:sldId id="3105"/>
            <p14:sldId id="451"/>
            <p14:sldId id="3115"/>
            <p14:sldId id="398"/>
            <p14:sldId id="369"/>
            <p14:sldId id="371"/>
            <p14:sldId id="3111"/>
            <p14:sldId id="3106"/>
            <p14:sldId id="452"/>
            <p14:sldId id="3117"/>
            <p14:sldId id="3116"/>
            <p14:sldId id="265"/>
          </p14:sldIdLst>
        </p14:section>
        <p14:section name="Standaardsectie" id="{425827AB-33C8-40A7-92F8-E4261AF0B70C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3A57"/>
    <a:srgbClr val="F09645"/>
    <a:srgbClr val="B7D383"/>
    <a:srgbClr val="329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49" autoAdjust="0"/>
    <p:restoredTop sz="80672" autoAdjust="0"/>
  </p:normalViewPr>
  <p:slideViewPr>
    <p:cSldViewPr snapToGrid="0">
      <p:cViewPr varScale="1">
        <p:scale>
          <a:sx n="49" d="100"/>
          <a:sy n="49" d="100"/>
        </p:scale>
        <p:origin x="108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-7638"/>
    </p:cViewPr>
  </p:sorterViewPr>
  <p:notesViewPr>
    <p:cSldViewPr snapToGrid="0">
      <p:cViewPr varScale="1">
        <p:scale>
          <a:sx n="83" d="100"/>
          <a:sy n="83" d="100"/>
        </p:scale>
        <p:origin x="3992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73B792F1-3823-A64C-AD89-6562929D2E89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97F454D5-38AE-9D4F-910F-9BA2FCEDA4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5316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7900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7882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2843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5932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5085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8065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0650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1976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2106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8401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2021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12424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87627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14858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7505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86197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87541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00988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50184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87341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454D5-38AE-9D4F-910F-9BA2FCEDA451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27919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 txBox="1">
            <a:spLocks noGrp="1"/>
          </p:cNvSpPr>
          <p:nvPr>
            <p:ph type="body" idx="1"/>
          </p:nvPr>
        </p:nvSpPr>
        <p:spPr>
          <a:xfrm>
            <a:off x="679554" y="4317005"/>
            <a:ext cx="5436431" cy="4089794"/>
          </a:xfrm>
          <a:prstGeom prst="rect">
            <a:avLst/>
          </a:prstGeom>
        </p:spPr>
        <p:txBody>
          <a:bodyPr spcFirstLastPara="1" wrap="square" lIns="90748" tIns="90748" rIns="90748" bIns="90748" anchor="t" anchorCtr="0">
            <a:noAutofit/>
          </a:bodyPr>
          <a:lstStyle/>
          <a:p>
            <a:endParaRPr dirty="0"/>
          </a:p>
        </p:txBody>
      </p:sp>
      <p:sp>
        <p:nvSpPr>
          <p:cNvPr id="182" name="Google Shape;1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81038"/>
            <a:ext cx="6056312" cy="34083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41133BC7-668A-0FDC-0533-6943CDA8602C}"/>
              </a:ext>
            </a:extLst>
          </p:cNvPr>
          <p:cNvSpPr txBox="1">
            <a:spLocks/>
          </p:cNvSpPr>
          <p:nvPr userDrawn="1"/>
        </p:nvSpPr>
        <p:spPr>
          <a:xfrm>
            <a:off x="689344" y="5052310"/>
            <a:ext cx="4711996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83770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eldia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3887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F7E053-6540-B07D-F838-9000DCC89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2D99DBC-2D19-3DE4-2985-73B524CC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C930544-44D1-DFE0-695D-EA736F9B7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4A2AEE1-4442-0CCF-7E45-95CFBD43D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CA371-19BD-014E-A258-A689683F139F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EE281A9-2C88-F3D4-5046-FE511BFA8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B9378CC-3F84-BF74-251B-630917536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75F02-2646-1E4F-8748-36B7F98A79F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323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FBA836-6A89-401E-CE5A-C19BE96FC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0EC3DB3-D332-4801-DF15-E61A6FA66E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B4255C2-DB9A-4FC4-D399-D72492B78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F0EF3F3-9B56-1D13-6AA3-066272D59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CA371-19BD-014E-A258-A689683F139F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9F02F23-6436-3471-6411-36B01E210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94EBDDE-ED87-F635-8766-7910D8B23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75F02-2646-1E4F-8748-36B7F98A79F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7193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30C848-EC13-CFCB-ECCD-B8DB74CB06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EC98E2C-661C-2EC8-37D9-A58494C28D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8435D82-7038-15F0-4AD5-D0ABD341B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ABC3-F1C4-C740-864D-2014789D22E8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4FF0B48-21FF-5847-5A3A-C468DA7BA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1B2942C-228E-BB06-F912-91A758017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0749-7D60-3646-BC61-B230DF2726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4308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DDE6C5-427C-893D-91CA-CC16EB73D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23A57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1F11A4-ABC2-EC01-8F83-D041AD6A0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B71EAB3-A7F2-886A-EE9B-190F1736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ABC3-F1C4-C740-864D-2014789D22E8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7CD400B-B128-07C4-2621-904D5C57B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9C4E69D-4BCC-95E9-8111-BE62E8DDF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0749-7D60-3646-BC61-B230DF2726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08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D0F908-B158-FB2B-35EF-BF72080A2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F5122F3-A4B6-F9E7-17BE-70BB27DD3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AF2F969-1164-E177-BBBA-9FCECA6BA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ABC3-F1C4-C740-864D-2014789D22E8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9AA834E-F793-BD01-4369-14FEB243B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FFF867-FB08-7C0C-3B98-0952481E1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0749-7D60-3646-BC61-B230DF2726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9707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F06287-52E8-A5E9-D24D-54ADC83A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077190-9223-9C40-6D15-E43EC8E1A2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CB6E42C-CB4C-B7C8-FDFF-7E8EB6197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AB6C652-E4B4-225D-D13F-27293EE14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ABC3-F1C4-C740-864D-2014789D22E8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B9B84B2-CDC5-DE97-52AE-7253399C7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3515626-65D9-CF85-40E5-EB88083E7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0749-7D60-3646-BC61-B230DF2726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9145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BC1506-25C7-0A73-35F8-36A313016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CF37D36-1FB1-8DB9-8121-74900BD0D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9E7E9E5-0F53-66B8-7D19-7EB6886880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14534DA-37C8-8D5E-671F-0CFAD2357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E50EEFE-ED46-030B-7FC2-EE740E0B37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1E467DC-9268-0ED4-7A90-33495096E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ABC3-F1C4-C740-864D-2014789D22E8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6844445-DED4-3140-D751-794B0B51B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15B1A45-662F-3B97-EEB4-112630FA2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0749-7D60-3646-BC61-B230DF2726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5402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CA687D-D4DF-7AA1-199A-30975898C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C8D73E6-5E75-E2B8-C900-97137A139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ABC3-F1C4-C740-864D-2014789D22E8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EEDBA9A-D922-B2B3-5186-3A08C1E33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2A6402E-2B33-8F09-82B3-9898D93CB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0749-7D60-3646-BC61-B230DF2726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6334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angepaste indel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41133BC7-668A-0FDC-0533-6943CDA8602C}"/>
              </a:ext>
            </a:extLst>
          </p:cNvPr>
          <p:cNvSpPr txBox="1">
            <a:spLocks/>
          </p:cNvSpPr>
          <p:nvPr userDrawn="1"/>
        </p:nvSpPr>
        <p:spPr>
          <a:xfrm>
            <a:off x="689344" y="5052310"/>
            <a:ext cx="4711996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31749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s 2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267" y="2414333"/>
            <a:ext cx="5909733" cy="44323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2" y="667034"/>
            <a:ext cx="10972800" cy="623884"/>
          </a:xfrm>
        </p:spPr>
        <p:txBody>
          <a:bodyPr>
            <a:normAutofit/>
          </a:bodyPr>
          <a:lstStyle>
            <a:lvl1pPr>
              <a:defRPr sz="3800">
                <a:solidFill>
                  <a:srgbClr val="ED6F24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2" y="2299379"/>
            <a:ext cx="5384800" cy="3826786"/>
          </a:xfrm>
        </p:spPr>
        <p:txBody>
          <a:bodyPr>
            <a:noAutofit/>
          </a:bodyPr>
          <a:lstStyle>
            <a:lvl1pPr>
              <a:defRPr sz="1900">
                <a:latin typeface="Helvetica" charset="0"/>
                <a:ea typeface="Helvetica" charset="0"/>
                <a:cs typeface="Helvetica" charset="0"/>
              </a:defRPr>
            </a:lvl1pPr>
            <a:lvl2pPr>
              <a:defRPr sz="1900">
                <a:latin typeface="Helvetica" charset="0"/>
                <a:ea typeface="Helvetica" charset="0"/>
                <a:cs typeface="Helvetica" charset="0"/>
              </a:defRPr>
            </a:lvl2pPr>
            <a:lvl3pPr>
              <a:defRPr sz="1900">
                <a:latin typeface="Helvetica" charset="0"/>
                <a:ea typeface="Helvetica" charset="0"/>
                <a:cs typeface="Helvetica" charset="0"/>
              </a:defRPr>
            </a:lvl3pPr>
            <a:lvl4pPr>
              <a:defRPr sz="1900">
                <a:latin typeface="Helvetica" charset="0"/>
                <a:ea typeface="Helvetica" charset="0"/>
                <a:cs typeface="Helvetica" charset="0"/>
              </a:defRPr>
            </a:lvl4pPr>
            <a:lvl5pPr>
              <a:defRPr sz="1900">
                <a:latin typeface="Helvetica" charset="0"/>
                <a:ea typeface="Helvetica" charset="0"/>
                <a:cs typeface="Helvetica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2299379"/>
            <a:ext cx="5384800" cy="3826786"/>
          </a:xfrm>
        </p:spPr>
        <p:txBody>
          <a:bodyPr>
            <a:normAutofit/>
          </a:bodyPr>
          <a:lstStyle>
            <a:lvl1pPr>
              <a:defRPr sz="1900">
                <a:latin typeface="Helvetica" charset="0"/>
                <a:ea typeface="Helvetica" charset="0"/>
                <a:cs typeface="Helvetica" charset="0"/>
              </a:defRPr>
            </a:lvl1pPr>
            <a:lvl2pPr>
              <a:defRPr sz="1900">
                <a:latin typeface="Helvetica" charset="0"/>
                <a:ea typeface="Helvetica" charset="0"/>
                <a:cs typeface="Helvetica" charset="0"/>
              </a:defRPr>
            </a:lvl2pPr>
            <a:lvl3pPr>
              <a:defRPr sz="1900">
                <a:latin typeface="Helvetica" charset="0"/>
                <a:ea typeface="Helvetica" charset="0"/>
                <a:cs typeface="Helvetica" charset="0"/>
              </a:defRPr>
            </a:lvl3pPr>
            <a:lvl4pPr>
              <a:defRPr sz="1900">
                <a:latin typeface="Helvetica" charset="0"/>
                <a:ea typeface="Helvetica" charset="0"/>
                <a:cs typeface="Helvetica" charset="0"/>
              </a:defRPr>
            </a:lvl4pPr>
            <a:lvl5pPr>
              <a:defRPr sz="1900">
                <a:latin typeface="Helvetica" charset="0"/>
                <a:ea typeface="Helvetica" charset="0"/>
                <a:cs typeface="Helvetica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09602" y="1384499"/>
            <a:ext cx="9356650" cy="366090"/>
          </a:xfrm>
          <a:noFill/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 i="0" cap="none" spc="0" baseline="0">
                <a:solidFill>
                  <a:srgbClr val="535054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5715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ondertitel van het model te bewerken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6363" y="5995122"/>
            <a:ext cx="1152726" cy="27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0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C3A6C-4405-647C-949C-CB91418500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Contactgegevens:</a:t>
            </a:r>
          </a:p>
        </p:txBody>
      </p:sp>
    </p:spTree>
    <p:extLst>
      <p:ext uri="{BB962C8B-B14F-4D97-AF65-F5344CB8AC3E}">
        <p14:creationId xmlns:p14="http://schemas.microsoft.com/office/powerpoint/2010/main" val="2692525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eldia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6207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Vergelijking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0412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Leeg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9672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Inhoud met bijschrif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15451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Afbeelding met bijschrif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97646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Titel en verticale teks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76241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e titel en teks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8866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itel 4">
            <a:extLst>
              <a:ext uri="{FF2B5EF4-FFF2-40B4-BE49-F238E27FC236}">
                <a16:creationId xmlns:a16="http://schemas.microsoft.com/office/drawing/2014/main" id="{9B610196-0299-CC21-5EFF-B814965CF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066" y="3429000"/>
            <a:ext cx="3987801" cy="320886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7873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EA9844B-F65A-4E70-7807-78C01B1C2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79B394A-F4F1-0B27-06F1-69D025F5A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02BC910-C02F-3B34-A70A-3B3FA09422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4ABC3-F1C4-C740-864D-2014789D22E8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0400E84-04EB-5B8B-8827-622823063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C7AFF27-1D52-2B3C-93A9-E6E306CBA8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E0749-7D60-3646-BC61-B230DF272693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Afbeelding 7" descr="Afbeelding met logo&#10;&#10;Automatisch gegenereerde beschrijving">
            <a:extLst>
              <a:ext uri="{FF2B5EF4-FFF2-40B4-BE49-F238E27FC236}">
                <a16:creationId xmlns:a16="http://schemas.microsoft.com/office/drawing/2014/main" id="{FA19DB40-B36A-4ED7-9ED7-A5C8AAD40EF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831645" y="365125"/>
            <a:ext cx="1044310" cy="104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27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85" r:id="rId9"/>
    <p:sldLayoutId id="214748369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23A5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23A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>
            <a:extLst>
              <a:ext uri="{FF2B5EF4-FFF2-40B4-BE49-F238E27FC236}">
                <a16:creationId xmlns:a16="http://schemas.microsoft.com/office/drawing/2014/main" id="{B71C7859-41E4-84E5-DF92-0BCC43182F78}"/>
              </a:ext>
            </a:extLst>
          </p:cNvPr>
          <p:cNvSpPr txBox="1"/>
          <p:nvPr userDrawn="1"/>
        </p:nvSpPr>
        <p:spPr>
          <a:xfrm>
            <a:off x="3666502" y="5494869"/>
            <a:ext cx="475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2000" b="1" dirty="0">
                <a:solidFill>
                  <a:schemeClr val="bg1"/>
                </a:solidFill>
              </a:rPr>
              <a:t>Logistiek Digitaal</a:t>
            </a:r>
            <a:br>
              <a:rPr lang="nl-NL" sz="2000" dirty="0">
                <a:solidFill>
                  <a:schemeClr val="bg1"/>
                </a:solidFill>
              </a:rPr>
            </a:br>
            <a:r>
              <a:rPr lang="nl-NL" sz="2000" dirty="0" err="1">
                <a:solidFill>
                  <a:schemeClr val="bg1"/>
                </a:solidFill>
              </a:rPr>
              <a:t>Ezelsveldlaan</a:t>
            </a:r>
            <a:r>
              <a:rPr lang="nl-NL" sz="2000" dirty="0">
                <a:solidFill>
                  <a:schemeClr val="bg1"/>
                </a:solidFill>
              </a:rPr>
              <a:t> 59</a:t>
            </a:r>
            <a:br>
              <a:rPr lang="nl-NL" sz="2000" dirty="0">
                <a:solidFill>
                  <a:schemeClr val="bg1"/>
                </a:solidFill>
              </a:rPr>
            </a:br>
            <a:r>
              <a:rPr lang="nl-NL" sz="2000" dirty="0">
                <a:solidFill>
                  <a:schemeClr val="bg1"/>
                </a:solidFill>
              </a:rPr>
              <a:t>2611 RV Delft</a:t>
            </a:r>
          </a:p>
        </p:txBody>
      </p:sp>
      <p:sp>
        <p:nvSpPr>
          <p:cNvPr id="11" name="Tijdelijke aanduiding voor titel 10">
            <a:extLst>
              <a:ext uri="{FF2B5EF4-FFF2-40B4-BE49-F238E27FC236}">
                <a16:creationId xmlns:a16="http://schemas.microsoft.com/office/drawing/2014/main" id="{391D5D43-668C-714F-5201-0951E2DBD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31494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Contactgegevens: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AF55F4C-F71E-C4D9-3442-F3FC9C798AC7}"/>
              </a:ext>
            </a:extLst>
          </p:cNvPr>
          <p:cNvSpPr txBox="1"/>
          <p:nvPr userDrawn="1"/>
        </p:nvSpPr>
        <p:spPr>
          <a:xfrm>
            <a:off x="6596413" y="5494868"/>
            <a:ext cx="475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2000" dirty="0">
                <a:solidFill>
                  <a:schemeClr val="bg1"/>
                </a:solidFill>
              </a:rPr>
              <a:t>Postbus 48</a:t>
            </a:r>
            <a:br>
              <a:rPr lang="nl-NL" sz="2000" dirty="0">
                <a:solidFill>
                  <a:schemeClr val="bg1"/>
                </a:solidFill>
              </a:rPr>
            </a:br>
            <a:r>
              <a:rPr lang="nl-NL" sz="2000" dirty="0">
                <a:solidFill>
                  <a:schemeClr val="bg1"/>
                </a:solidFill>
              </a:rPr>
              <a:t>2600 AA Delft</a:t>
            </a:r>
            <a:br>
              <a:rPr lang="nl-NL" sz="2000" dirty="0">
                <a:solidFill>
                  <a:schemeClr val="bg1"/>
                </a:solidFill>
              </a:rPr>
            </a:br>
            <a:r>
              <a:rPr lang="nl-NL" sz="2000" dirty="0">
                <a:solidFill>
                  <a:schemeClr val="bg1"/>
                </a:solidFill>
              </a:rPr>
              <a:t>+31 15 251 65 65</a:t>
            </a:r>
          </a:p>
        </p:txBody>
      </p:sp>
      <p:pic>
        <p:nvPicPr>
          <p:cNvPr id="5" name="Afbeelding 4" descr="Afbeelding met logo, cirkel&#10;&#10;Automatisch gegenereerde beschrijving">
            <a:extLst>
              <a:ext uri="{FF2B5EF4-FFF2-40B4-BE49-F238E27FC236}">
                <a16:creationId xmlns:a16="http://schemas.microsoft.com/office/drawing/2014/main" id="{BC9DEB6C-3EC5-AA35-5C2A-191C2ACAA7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0858" y="905933"/>
            <a:ext cx="2690283" cy="269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08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743264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92" r:id="rId2"/>
    <p:sldLayoutId id="2147483694" r:id="rId3"/>
    <p:sldLayoutId id="2147483695" r:id="rId4"/>
    <p:sldLayoutId id="2147483696" r:id="rId5"/>
    <p:sldLayoutId id="2147483697" r:id="rId6"/>
    <p:sldLayoutId id="2147483698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vereniginghogescholen.nl/system/profiles/documents/000/000/321/original/Landelijk_Opleidingsprofiel_Logistiek_2024.pdf?1713533291" TargetMode="External"/><Relationship Id="rId5" Type="http://schemas.openxmlformats.org/officeDocument/2006/relationships/image" Target="../media/image17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5" Type="http://schemas.openxmlformats.org/officeDocument/2006/relationships/image" Target="../media/image10.png"/><Relationship Id="rId4" Type="http://schemas.openxmlformats.org/officeDocument/2006/relationships/hyperlink" Target="https://www.evofenedex.nl/kennis/supply-chain-management/supply-chain-data-en-digitalisering/onderzoek-data-en-digitalisering-in-de-logistiek-2023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33.png"/><Relationship Id="rId4" Type="http://schemas.openxmlformats.org/officeDocument/2006/relationships/image" Target="../media/image36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7.png"/><Relationship Id="rId7" Type="http://schemas.microsoft.com/office/2007/relationships/hdphoto" Target="../media/hdphoto1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png"/><Relationship Id="rId9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11" Type="http://schemas.openxmlformats.org/officeDocument/2006/relationships/image" Target="../media/image10.png"/><Relationship Id="rId5" Type="http://schemas.openxmlformats.org/officeDocument/2006/relationships/image" Target="../media/image38.png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10.png"/><Relationship Id="rId3" Type="http://schemas.openxmlformats.org/officeDocument/2006/relationships/image" Target="../media/image41.png"/><Relationship Id="rId7" Type="http://schemas.openxmlformats.org/officeDocument/2006/relationships/image" Target="../media/image42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11" Type="http://schemas.openxmlformats.org/officeDocument/2006/relationships/image" Target="../media/image48.png"/><Relationship Id="rId5" Type="http://schemas.openxmlformats.org/officeDocument/2006/relationships/image" Target="../media/image43.png"/><Relationship Id="rId10" Type="http://schemas.openxmlformats.org/officeDocument/2006/relationships/image" Target="../media/image47.png"/><Relationship Id="rId4" Type="http://schemas.openxmlformats.org/officeDocument/2006/relationships/image" Target="../media/image38.png"/><Relationship Id="rId9" Type="http://schemas.openxmlformats.org/officeDocument/2006/relationships/image" Target="../media/image46.png"/><Relationship Id="rId1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51.png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.nl/deeltijd-opleidingen" TargetMode="External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hyperlink" Target="https://cursus.logistiekdigitaal.nl/transforming-logistics-with-analytics" TargetMode="External"/><Relationship Id="rId4" Type="http://schemas.openxmlformats.org/officeDocument/2006/relationships/hyperlink" Target="https://cursus.logistiekdigitaal.nl/courses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cursus.logistiekdigitaal.nl/transforming-logistics-with-analytics" TargetMode="External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mailto:frans-luuk.bouwers@hu.nl" TargetMode="External"/><Relationship Id="rId3" Type="http://schemas.openxmlformats.org/officeDocument/2006/relationships/hyperlink" Target="mailto:ivo.santegoets@utrecht.nl" TargetMode="External"/><Relationship Id="rId7" Type="http://schemas.openxmlformats.org/officeDocument/2006/relationships/hyperlink" Target="mailto:rick@logistiekdigitaal.n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Jacques.van.soest@provincie-utrecht.nl" TargetMode="External"/><Relationship Id="rId11" Type="http://schemas.openxmlformats.org/officeDocument/2006/relationships/image" Target="../media/image17.jpeg"/><Relationship Id="rId5" Type="http://schemas.openxmlformats.org/officeDocument/2006/relationships/hyperlink" Target="mailto:frans-luuk@lastmileexpert.nl" TargetMode="External"/><Relationship Id="rId10" Type="http://schemas.openxmlformats.org/officeDocument/2006/relationships/image" Target="../media/image10.png"/><Relationship Id="rId4" Type="http://schemas.openxmlformats.org/officeDocument/2006/relationships/hyperlink" Target="mailto:Berend.van.heezik@utrecht.nl" TargetMode="External"/><Relationship Id="rId9" Type="http://schemas.openxmlformats.org/officeDocument/2006/relationships/hyperlink" Target="mailto:Andr&#233;.amoraal@hu.nl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andre.amoraal@hu.nl" TargetMode="External"/><Relationship Id="rId3" Type="http://schemas.openxmlformats.org/officeDocument/2006/relationships/image" Target="../media/image58.png"/><Relationship Id="rId7" Type="http://schemas.openxmlformats.org/officeDocument/2006/relationships/hyperlink" Target="mailto:frans-luuk.bouwers@hu.nl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6" Type="http://schemas.openxmlformats.org/officeDocument/2006/relationships/hyperlink" Target="mailto:Nathalie.deurhof@hu.nl" TargetMode="External"/><Relationship Id="rId5" Type="http://schemas.openxmlformats.org/officeDocument/2006/relationships/hyperlink" Target="https://www.linkedin.com/in/nathaliedeurhof/" TargetMode="External"/><Relationship Id="rId10" Type="http://schemas.openxmlformats.org/officeDocument/2006/relationships/image" Target="../media/image9.png"/><Relationship Id="rId4" Type="http://schemas.openxmlformats.org/officeDocument/2006/relationships/image" Target="../media/image59.jpe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C14AA3A-18B2-0E11-C5AC-B6D085465CB0}"/>
              </a:ext>
            </a:extLst>
          </p:cNvPr>
          <p:cNvSpPr/>
          <p:nvPr/>
        </p:nvSpPr>
        <p:spPr>
          <a:xfrm>
            <a:off x="9551" y="-63825"/>
            <a:ext cx="5212080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Google Shape;290;p4">
            <a:extLst>
              <a:ext uri="{FF2B5EF4-FFF2-40B4-BE49-F238E27FC236}">
                <a16:creationId xmlns:a16="http://schemas.microsoft.com/office/drawing/2014/main" id="{44A679AA-7006-28E8-C1A2-66B67BC804D6}"/>
              </a:ext>
            </a:extLst>
          </p:cNvPr>
          <p:cNvSpPr txBox="1"/>
          <p:nvPr/>
        </p:nvSpPr>
        <p:spPr>
          <a:xfrm>
            <a:off x="66737" y="673888"/>
            <a:ext cx="5149124" cy="153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endParaRPr lang="nl-NL" sz="1400" b="1" i="0" dirty="0">
              <a:solidFill>
                <a:schemeClr val="bg1"/>
              </a:solidFill>
              <a:effectLst/>
              <a:latin typeface="Montserrat" panose="00000500000000000000" pitchFamily="2" charset="0"/>
            </a:endParaRPr>
          </a:p>
          <a:p>
            <a:pPr algn="ctr"/>
            <a:endParaRPr lang="nl-NL" sz="2000" b="1" i="0" dirty="0">
              <a:solidFill>
                <a:schemeClr val="bg1"/>
              </a:solidFill>
              <a:effectLst/>
              <a:latin typeface="Montserrat" panose="00000500000000000000" pitchFamily="2" charset="0"/>
            </a:endParaRPr>
          </a:p>
          <a:p>
            <a:pPr algn="ctr"/>
            <a:r>
              <a:rPr lang="nl-NL" sz="2000" b="1" i="0" dirty="0">
                <a:solidFill>
                  <a:schemeClr val="bg1"/>
                </a:solidFill>
                <a:effectLst/>
              </a:rPr>
              <a:t>Hoe investeer ik in de toekomst en zet ik de eerste stappen om te professionaliseren &amp; digitaliseren?</a:t>
            </a:r>
            <a:endParaRPr lang="nl-NL" sz="2000" b="0" i="0" dirty="0">
              <a:solidFill>
                <a:schemeClr val="bg1"/>
              </a:solidFill>
              <a:effectLst/>
            </a:endParaRPr>
          </a:p>
        </p:txBody>
      </p:sp>
      <p:pic>
        <p:nvPicPr>
          <p:cNvPr id="10" name="Google Shape;296;p4">
            <a:extLst>
              <a:ext uri="{FF2B5EF4-FFF2-40B4-BE49-F238E27FC236}">
                <a16:creationId xmlns:a16="http://schemas.microsoft.com/office/drawing/2014/main" id="{E8F6E014-9490-D3D9-6BFA-F340FEEA27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5845" y="5795917"/>
            <a:ext cx="900496" cy="117638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56A628F6-53D7-8936-5EDE-2147828F1A84}"/>
              </a:ext>
            </a:extLst>
          </p:cNvPr>
          <p:cNvSpPr/>
          <p:nvPr/>
        </p:nvSpPr>
        <p:spPr>
          <a:xfrm>
            <a:off x="5217461" y="0"/>
            <a:ext cx="6979920" cy="6858000"/>
          </a:xfrm>
          <a:prstGeom prst="rect">
            <a:avLst/>
          </a:prstGeom>
          <a:solidFill>
            <a:schemeClr val="bg1">
              <a:alpha val="2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72A19575-1348-444D-F738-B4E02C21CADD}"/>
              </a:ext>
            </a:extLst>
          </p:cNvPr>
          <p:cNvSpPr txBox="1"/>
          <p:nvPr/>
        </p:nvSpPr>
        <p:spPr>
          <a:xfrm>
            <a:off x="238657" y="6093565"/>
            <a:ext cx="644727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1400" b="1" dirty="0">
                <a:solidFill>
                  <a:schemeClr val="bg1"/>
                </a:solidFill>
              </a:rPr>
              <a:t>Oscar van Veen, Logistiek Digitaal</a:t>
            </a:r>
          </a:p>
          <a:p>
            <a:r>
              <a:rPr lang="nl-NL" sz="1400" b="1" dirty="0">
                <a:solidFill>
                  <a:schemeClr val="bg1"/>
                </a:solidFill>
              </a:rPr>
              <a:t>Nathalie Deurhof, Hogeschool Utrecht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05AF4AD-083A-1695-F955-A1D6949A5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81" y="2773557"/>
            <a:ext cx="4461857" cy="2545944"/>
          </a:xfrm>
          <a:prstGeom prst="rect">
            <a:avLst/>
          </a:prstGeom>
        </p:spPr>
      </p:pic>
      <p:grpSp>
        <p:nvGrpSpPr>
          <p:cNvPr id="6" name="Groep 5">
            <a:extLst>
              <a:ext uri="{FF2B5EF4-FFF2-40B4-BE49-F238E27FC236}">
                <a16:creationId xmlns:a16="http://schemas.microsoft.com/office/drawing/2014/main" id="{6C8C5C56-8340-6429-EB58-4ADFA0ED078F}"/>
              </a:ext>
            </a:extLst>
          </p:cNvPr>
          <p:cNvGrpSpPr/>
          <p:nvPr/>
        </p:nvGrpSpPr>
        <p:grpSpPr>
          <a:xfrm>
            <a:off x="8642194" y="611946"/>
            <a:ext cx="1938917" cy="536629"/>
            <a:chOff x="9399079" y="676928"/>
            <a:chExt cx="1293544" cy="334537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E576F2D7-BEBF-8765-3377-419D07B5D532}"/>
                </a:ext>
              </a:extLst>
            </p:cNvPr>
            <p:cNvSpPr/>
            <p:nvPr/>
          </p:nvSpPr>
          <p:spPr>
            <a:xfrm>
              <a:off x="9399079" y="676928"/>
              <a:ext cx="1293544" cy="3345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CDCE4ACD-3DDC-F7AD-10B1-5BA6D440A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54834" y="699786"/>
              <a:ext cx="1229434" cy="300528"/>
            </a:xfrm>
            <a:prstGeom prst="rect">
              <a:avLst/>
            </a:prstGeom>
          </p:spPr>
        </p:pic>
      </p:grpSp>
      <p:pic>
        <p:nvPicPr>
          <p:cNvPr id="8" name="Afbeelding 7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1222A67C-68D9-4A44-F801-5F3216A428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381" y="-62208"/>
            <a:ext cx="994946" cy="663739"/>
          </a:xfrm>
          <a:prstGeom prst="rect">
            <a:avLst/>
          </a:prstGeom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447168D2-D217-B5FC-03AC-8E42C6B39CC6}"/>
              </a:ext>
            </a:extLst>
          </p:cNvPr>
          <p:cNvSpPr/>
          <p:nvPr/>
        </p:nvSpPr>
        <p:spPr>
          <a:xfrm>
            <a:off x="980584" y="-62208"/>
            <a:ext cx="4230772" cy="651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Google Shape;290;p4">
            <a:extLst>
              <a:ext uri="{FF2B5EF4-FFF2-40B4-BE49-F238E27FC236}">
                <a16:creationId xmlns:a16="http://schemas.microsoft.com/office/drawing/2014/main" id="{D3374D83-D4DE-2A42-C62A-C490269ABF82}"/>
              </a:ext>
            </a:extLst>
          </p:cNvPr>
          <p:cNvSpPr txBox="1"/>
          <p:nvPr/>
        </p:nvSpPr>
        <p:spPr>
          <a:xfrm>
            <a:off x="238657" y="75354"/>
            <a:ext cx="514912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nl-NL" sz="1400" b="1" i="0" dirty="0" err="1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0"/>
              </a:rPr>
              <a:t>Najaarsevent</a:t>
            </a:r>
            <a:r>
              <a:rPr lang="nl-NL" sz="1400" b="1" i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0"/>
              </a:rPr>
              <a:t> 23 oktober 2024</a:t>
            </a:r>
            <a:br>
              <a:rPr lang="nl-NL" sz="1400" b="1" i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0"/>
              </a:rPr>
            </a:br>
            <a:r>
              <a:rPr lang="nl-NL" sz="1400" b="1" i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0"/>
              </a:rPr>
              <a:t>“Uitdagingen voor de logistieke sector”</a:t>
            </a:r>
          </a:p>
        </p:txBody>
      </p:sp>
    </p:spTree>
    <p:extLst>
      <p:ext uri="{BB962C8B-B14F-4D97-AF65-F5344CB8AC3E}">
        <p14:creationId xmlns:p14="http://schemas.microsoft.com/office/powerpoint/2010/main" val="391976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602FE6-11CA-11D7-6DC4-EAABF8DD9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Programma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DFFA6D4-B759-AE8B-9163-DFACB7063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797" y="2394682"/>
            <a:ext cx="10515600" cy="4351338"/>
          </a:xfrm>
        </p:spPr>
        <p:txBody>
          <a:bodyPr>
            <a:normAutofit/>
          </a:bodyPr>
          <a:lstStyle/>
          <a:p>
            <a:pPr marL="457200" marR="0" indent="-457200" algn="l" rtl="0">
              <a:spcBef>
                <a:spcPts val="1800"/>
              </a:spcBef>
              <a:buFont typeface="+mj-lt"/>
              <a:buAutoNum type="arabicPeriod"/>
            </a:pPr>
            <a:r>
              <a:rPr lang="nl-NL" b="0" i="0" u="none" strike="noStrike" baseline="0" dirty="0">
                <a:solidFill>
                  <a:srgbClr val="3E3F43"/>
                </a:solidFill>
              </a:rPr>
              <a:t>Logistiek in </a:t>
            </a:r>
            <a:r>
              <a:rPr lang="nl-NL" dirty="0">
                <a:solidFill>
                  <a:srgbClr val="3E3F43"/>
                </a:solidFill>
              </a:rPr>
              <a:t>het ‘</a:t>
            </a:r>
            <a:r>
              <a:rPr lang="nl-NL" b="0" i="0" u="none" strike="noStrike" baseline="0" dirty="0">
                <a:solidFill>
                  <a:srgbClr val="3E3F43"/>
                </a:solidFill>
              </a:rPr>
              <a:t>smart </a:t>
            </a:r>
            <a:r>
              <a:rPr lang="nl-NL" b="0" i="0" u="none" strike="noStrike" baseline="0" dirty="0" err="1">
                <a:solidFill>
                  <a:srgbClr val="3E3F43"/>
                </a:solidFill>
              </a:rPr>
              <a:t>industry</a:t>
            </a:r>
            <a:r>
              <a:rPr lang="nl-NL" b="0" i="0" u="none" strike="noStrike" baseline="0" dirty="0">
                <a:solidFill>
                  <a:srgbClr val="3E3F43"/>
                </a:solidFill>
              </a:rPr>
              <a:t>’ tijdperk </a:t>
            </a:r>
          </a:p>
          <a:p>
            <a:pPr marL="457200" marR="0" indent="-457200" algn="l" rtl="0">
              <a:spcBef>
                <a:spcPts val="1800"/>
              </a:spcBef>
              <a:buFont typeface="+mj-lt"/>
              <a:buAutoNum type="arabicPeriod"/>
            </a:pPr>
            <a:r>
              <a:rPr lang="nl-NL" dirty="0">
                <a:solidFill>
                  <a:srgbClr val="3E3F43"/>
                </a:solidFill>
              </a:rPr>
              <a:t>Veranderende beroepen en skills in de logistiek</a:t>
            </a:r>
            <a:endParaRPr lang="nl-NL" b="0" i="0" u="none" strike="noStrike" baseline="0" dirty="0">
              <a:solidFill>
                <a:srgbClr val="3E3F43"/>
              </a:solidFill>
            </a:endParaRPr>
          </a:p>
          <a:p>
            <a:pPr marL="457200" marR="0" indent="-457200" algn="l" rtl="0">
              <a:spcBef>
                <a:spcPts val="1800"/>
              </a:spcBef>
              <a:buFont typeface="+mj-lt"/>
              <a:buAutoNum type="arabicPeriod"/>
            </a:pPr>
            <a:r>
              <a:rPr lang="nl-NL" dirty="0">
                <a:solidFill>
                  <a:srgbClr val="3E3F43"/>
                </a:solidFill>
              </a:rPr>
              <a:t>Eerste stappen naar digitale transformatie</a:t>
            </a:r>
          </a:p>
          <a:p>
            <a:pPr marL="457200" marR="0" indent="-457200" algn="l" rtl="0">
              <a:spcBef>
                <a:spcPts val="1800"/>
              </a:spcBef>
              <a:buFont typeface="+mj-lt"/>
              <a:buAutoNum type="arabicPeriod"/>
            </a:pPr>
            <a:r>
              <a:rPr lang="nl-NL" dirty="0">
                <a:solidFill>
                  <a:srgbClr val="3E3F43"/>
                </a:solidFill>
              </a:rPr>
              <a:t>Wegwijzer voor vervolgstappen in digitalisering &amp; professionalisering</a:t>
            </a:r>
            <a:endParaRPr lang="nl-NL" b="0" i="0" u="none" strike="noStrike" baseline="0" dirty="0">
              <a:solidFill>
                <a:srgbClr val="3E3F43"/>
              </a:solidFill>
            </a:endParaRPr>
          </a:p>
          <a:p>
            <a:pPr marL="0" indent="0">
              <a:buNone/>
            </a:pPr>
            <a:endParaRPr lang="nl-NL" sz="3600" dirty="0"/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42EDD3DB-7661-4137-045D-BD914D1C0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30"/>
            <a:ext cx="995797" cy="664307"/>
          </a:xfrm>
          <a:prstGeom prst="rect">
            <a:avLst/>
          </a:prstGeom>
        </p:spPr>
      </p:pic>
      <p:grpSp>
        <p:nvGrpSpPr>
          <p:cNvPr id="5" name="Groep 4">
            <a:extLst>
              <a:ext uri="{FF2B5EF4-FFF2-40B4-BE49-F238E27FC236}">
                <a16:creationId xmlns:a16="http://schemas.microsoft.com/office/drawing/2014/main" id="{4429E583-5E3A-D70F-9360-D41D4AA863D2}"/>
              </a:ext>
            </a:extLst>
          </p:cNvPr>
          <p:cNvGrpSpPr/>
          <p:nvPr/>
        </p:nvGrpSpPr>
        <p:grpSpPr>
          <a:xfrm>
            <a:off x="8642194" y="611946"/>
            <a:ext cx="1938917" cy="536629"/>
            <a:chOff x="9399079" y="676928"/>
            <a:chExt cx="1293544" cy="334537"/>
          </a:xfrm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BE936AFA-7BEA-A242-8517-EEC72A0CF4F5}"/>
                </a:ext>
              </a:extLst>
            </p:cNvPr>
            <p:cNvSpPr/>
            <p:nvPr/>
          </p:nvSpPr>
          <p:spPr>
            <a:xfrm>
              <a:off x="9399079" y="676928"/>
              <a:ext cx="1293544" cy="3345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32C99FFB-368C-3475-CEC4-06A2EFF91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54834" y="699786"/>
              <a:ext cx="1229434" cy="3005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28491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41DC8E25-94B3-0AF7-ACC8-EA6696D91E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8808"/>
            <a:ext cx="1015644" cy="677547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95ED9FBB-20F6-BC78-3B10-5942C55C5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filmpje toekomst">
            <a:hlinkClick r:id="" action="ppaction://media"/>
            <a:extLst>
              <a:ext uri="{FF2B5EF4-FFF2-40B4-BE49-F238E27FC236}">
                <a16:creationId xmlns:a16="http://schemas.microsoft.com/office/drawing/2014/main" id="{E79D98B3-1521-A1A0-386C-2415C8567C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-880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41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067E07-B5BF-4A46-85AA-158EC79C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837" y="668739"/>
            <a:ext cx="10230671" cy="1325563"/>
          </a:xfrm>
        </p:spPr>
        <p:txBody>
          <a:bodyPr>
            <a:normAutofit/>
          </a:bodyPr>
          <a:lstStyle/>
          <a:p>
            <a:r>
              <a:rPr lang="nl-NL" sz="3100" dirty="0"/>
              <a:t>Logistiek in het ‘smart </a:t>
            </a:r>
            <a:r>
              <a:rPr lang="nl-NL" sz="3100" dirty="0" err="1"/>
              <a:t>industry</a:t>
            </a:r>
            <a:r>
              <a:rPr lang="nl-NL" sz="3100" dirty="0"/>
              <a:t>’ tijdperk</a:t>
            </a:r>
            <a:br>
              <a:rPr lang="nl-NL" sz="3100" dirty="0"/>
            </a:br>
            <a:endParaRPr lang="nl-NL" sz="31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DE2D3CF-8C56-4F01-88FF-CE1D3E57F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365" y="4311369"/>
            <a:ext cx="6351263" cy="26302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1973ABE7-8606-4287-B55F-58D60F82A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88" y="1790643"/>
            <a:ext cx="4127055" cy="25223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2008AABC-596D-48AF-8580-1EE5BEBD5E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139"/>
          <a:stretch/>
        </p:blipFill>
        <p:spPr>
          <a:xfrm>
            <a:off x="0" y="4312947"/>
            <a:ext cx="4133365" cy="26286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4D9117B-3375-7A58-79D6-D72EBDE0C4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81684"/>
            <a:ext cx="4136542" cy="25312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AI has a finger on the pulse of the transport industry | GreenBiz">
            <a:extLst>
              <a:ext uri="{FF2B5EF4-FFF2-40B4-BE49-F238E27FC236}">
                <a16:creationId xmlns:a16="http://schemas.microsoft.com/office/drawing/2014/main" id="{84E70700-16ED-B2D0-5692-FC59B3FDD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684" y="1790643"/>
            <a:ext cx="4127054" cy="2522304"/>
          </a:xfrm>
          <a:prstGeom prst="rect">
            <a:avLst/>
          </a:prstGeom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DCA44EF7-23F4-7290-A40E-F4A257C38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8808"/>
            <a:ext cx="1015644" cy="677547"/>
          </a:xfrm>
          <a:prstGeom prst="rect">
            <a:avLst/>
          </a:prstGeom>
        </p:spPr>
      </p:pic>
      <p:pic>
        <p:nvPicPr>
          <p:cNvPr id="14" name="Picture 2" descr="hu-logo - VMH HBO">
            <a:extLst>
              <a:ext uri="{FF2B5EF4-FFF2-40B4-BE49-F238E27FC236}">
                <a16:creationId xmlns:a16="http://schemas.microsoft.com/office/drawing/2014/main" id="{F4029720-1695-BAEA-1A65-0F0971EC1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34" y="445708"/>
            <a:ext cx="842103" cy="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A559B584-F21D-0094-5E04-9371A80F35BB}"/>
              </a:ext>
            </a:extLst>
          </p:cNvPr>
          <p:cNvSpPr txBox="1"/>
          <p:nvPr/>
        </p:nvSpPr>
        <p:spPr>
          <a:xfrm>
            <a:off x="3042403" y="3987415"/>
            <a:ext cx="6151166" cy="8283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Nodig: Transformatie van organisaties én </a:t>
            </a:r>
          </a:p>
          <a:p>
            <a:pPr algn="ctr"/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de </a:t>
            </a:r>
            <a:r>
              <a:rPr lang="nl-NL" sz="2400" dirty="0" err="1">
                <a:solidFill>
                  <a:schemeClr val="accent5">
                    <a:lumMod val="75000"/>
                  </a:schemeClr>
                </a:solidFill>
              </a:rPr>
              <a:t>logistici</a:t>
            </a:r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 die hierin werkzaam zijn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519B695E-C173-7A97-D591-8AD59B1A60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9218313" y="4313183"/>
            <a:ext cx="3017657" cy="262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79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1BFA1F7B-0B9F-D043-696C-4C201B3034EF}"/>
              </a:ext>
            </a:extLst>
          </p:cNvPr>
          <p:cNvSpPr/>
          <p:nvPr/>
        </p:nvSpPr>
        <p:spPr>
          <a:xfrm>
            <a:off x="670179" y="5648256"/>
            <a:ext cx="10927435" cy="68539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8FBEF0F1-AB68-CB31-6267-6DC10D4EC8DF}"/>
              </a:ext>
            </a:extLst>
          </p:cNvPr>
          <p:cNvSpPr/>
          <p:nvPr/>
        </p:nvSpPr>
        <p:spPr>
          <a:xfrm>
            <a:off x="671058" y="4851417"/>
            <a:ext cx="10927435" cy="68539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D35D09CC-AA14-5B0D-D687-8B5FE878641C}"/>
              </a:ext>
            </a:extLst>
          </p:cNvPr>
          <p:cNvSpPr/>
          <p:nvPr/>
        </p:nvSpPr>
        <p:spPr>
          <a:xfrm>
            <a:off x="672272" y="4043669"/>
            <a:ext cx="10947835" cy="685394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0A1E31DB-233F-C66E-6045-82C2DFCE2168}"/>
              </a:ext>
            </a:extLst>
          </p:cNvPr>
          <p:cNvSpPr/>
          <p:nvPr/>
        </p:nvSpPr>
        <p:spPr>
          <a:xfrm>
            <a:off x="649779" y="3117192"/>
            <a:ext cx="10947835" cy="79439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25446E-62AC-11FB-A4D3-A1E421DE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7" y="624155"/>
            <a:ext cx="10515600" cy="1325563"/>
          </a:xfrm>
        </p:spPr>
        <p:txBody>
          <a:bodyPr>
            <a:normAutofit/>
          </a:bodyPr>
          <a:lstStyle/>
          <a:p>
            <a:r>
              <a:rPr lang="nl-NL" sz="4000" dirty="0"/>
              <a:t>Wat betekent dat voor een </a:t>
            </a:r>
            <a:r>
              <a:rPr lang="nl-NL" sz="4000" dirty="0" err="1"/>
              <a:t>logisticus</a:t>
            </a:r>
            <a:r>
              <a:rPr lang="nl-NL" sz="4000" dirty="0"/>
              <a:t> in 2030?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77DCCC8-32E6-FBC1-9C11-3D447325F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239" y="3188632"/>
            <a:ext cx="10515600" cy="443971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nl-NL" sz="2000" dirty="0"/>
              <a:t>Van organisatie- en ketenfocus naar focus op verbinder tussen disciplines en vakgebieden, over ketens heen, in bredere contexten </a:t>
            </a:r>
            <a:r>
              <a:rPr lang="nl-NL" sz="2000" dirty="0">
                <a:sym typeface="Wingdings" panose="05000000000000000000" pitchFamily="2" charset="2"/>
              </a:rPr>
              <a:t> connectiviteit is </a:t>
            </a:r>
            <a:r>
              <a:rPr lang="nl-NL" sz="2000" dirty="0" err="1">
                <a:sym typeface="Wingdings" panose="05000000000000000000" pitchFamily="2" charset="2"/>
              </a:rPr>
              <a:t>key</a:t>
            </a:r>
            <a:r>
              <a:rPr lang="nl-NL" sz="2000" dirty="0">
                <a:sym typeface="Wingdings" panose="05000000000000000000" pitchFamily="2" charset="2"/>
              </a:rPr>
              <a:t>.</a:t>
            </a:r>
            <a:endParaRPr lang="nl-NL" sz="2000" dirty="0"/>
          </a:p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nl-NL" sz="2000" dirty="0"/>
              <a:t>Kennis van digitalisering en </a:t>
            </a:r>
            <a:r>
              <a:rPr lang="nl-NL" sz="2000" dirty="0" err="1"/>
              <a:t>datascience</a:t>
            </a:r>
            <a:r>
              <a:rPr lang="nl-NL" sz="2000" dirty="0"/>
              <a:t> en IT-technologie is onontbeerlijk om slimmer de logistiek te organiseren en samen te kunnen werken.</a:t>
            </a:r>
          </a:p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nl-NL" sz="2000" dirty="0"/>
              <a:t>Kennis van logistiek en digitalisering (hard skills) als sociale vaardigheden (soft skills) zijn cruciaal voor het meervoudige creëren van waarde in de snel evoluerende logistieke context.</a:t>
            </a:r>
          </a:p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nl-NL" sz="2000" dirty="0"/>
              <a:t>Wendbaarheid, innovatief vermogen en ethisch handelen.</a:t>
            </a:r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7273C9F8-FABA-3EB9-6566-5144A125A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80"/>
            <a:ext cx="992648" cy="662206"/>
          </a:xfrm>
          <a:prstGeom prst="rect">
            <a:avLst/>
          </a:prstGeom>
        </p:spPr>
      </p:pic>
      <p:pic>
        <p:nvPicPr>
          <p:cNvPr id="8" name="Picture 2" descr="hu-logo - VMH HBO">
            <a:extLst>
              <a:ext uri="{FF2B5EF4-FFF2-40B4-BE49-F238E27FC236}">
                <a16:creationId xmlns:a16="http://schemas.microsoft.com/office/drawing/2014/main" id="{662BB667-511C-A785-8909-07D60CAA5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34" y="445708"/>
            <a:ext cx="842103" cy="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D7D79AF5-463D-5B1D-BE66-FC9D1F4B0EF7}"/>
              </a:ext>
            </a:extLst>
          </p:cNvPr>
          <p:cNvSpPr txBox="1"/>
          <p:nvPr/>
        </p:nvSpPr>
        <p:spPr>
          <a:xfrm>
            <a:off x="649779" y="1862447"/>
            <a:ext cx="1077335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000" b="1" dirty="0">
                <a:solidFill>
                  <a:schemeClr val="tx1"/>
                </a:solidFill>
              </a:rPr>
              <a:t>De </a:t>
            </a:r>
            <a:r>
              <a:rPr lang="nl-NL" sz="2000" b="1" dirty="0" err="1">
                <a:solidFill>
                  <a:schemeClr val="tx1"/>
                </a:solidFill>
              </a:rPr>
              <a:t>logisticus</a:t>
            </a:r>
            <a:r>
              <a:rPr lang="nl-NL" sz="2000" b="1" dirty="0">
                <a:solidFill>
                  <a:schemeClr val="tx1"/>
                </a:solidFill>
              </a:rPr>
              <a:t> is in de basis nog steeds dé persoon voor het regisseren, analyseren, implementeren, managen en </a:t>
            </a:r>
            <a:r>
              <a:rPr lang="nl-NL" sz="2000" b="1" dirty="0" err="1">
                <a:solidFill>
                  <a:schemeClr val="tx1"/>
                </a:solidFill>
              </a:rPr>
              <a:t>engineeren</a:t>
            </a:r>
            <a:r>
              <a:rPr lang="nl-NL" sz="2000" b="1" dirty="0">
                <a:solidFill>
                  <a:schemeClr val="tx1"/>
                </a:solidFill>
              </a:rPr>
              <a:t> van processen. </a:t>
            </a:r>
            <a:r>
              <a:rPr lang="nl-NL" sz="2000" b="1" dirty="0"/>
              <a:t>Daarbij vraagt de vergaande digitaliserende context van deze professional: </a:t>
            </a:r>
          </a:p>
          <a:p>
            <a:br>
              <a:rPr lang="nl-NL" sz="1800" dirty="0">
                <a:solidFill>
                  <a:schemeClr val="tx1"/>
                </a:solidFill>
              </a:rPr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95947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4CC313-5B99-5201-C8FA-9F4B849C2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1321"/>
            <a:ext cx="10515600" cy="1325563"/>
          </a:xfrm>
        </p:spPr>
        <p:txBody>
          <a:bodyPr/>
          <a:lstStyle/>
          <a:p>
            <a:r>
              <a:rPr lang="nl-NL" sz="4000" dirty="0"/>
              <a:t>Maak je team </a:t>
            </a:r>
            <a:r>
              <a:rPr lang="nl-NL" sz="4000" dirty="0" err="1"/>
              <a:t>toekomstproof</a:t>
            </a:r>
            <a:r>
              <a:rPr lang="nl-NL" sz="4000" dirty="0"/>
              <a:t>, met o.a.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6F35B0D-6C03-6F3F-9757-A0B714CEC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766" y="2144419"/>
            <a:ext cx="5485484" cy="3739233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6909899-6E1C-5F31-F1E0-EC1F4080ED44}"/>
              </a:ext>
            </a:extLst>
          </p:cNvPr>
          <p:cNvSpPr txBox="1"/>
          <p:nvPr/>
        </p:nvSpPr>
        <p:spPr>
          <a:xfrm>
            <a:off x="621158" y="1531031"/>
            <a:ext cx="41544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2400" b="1" dirty="0">
                <a:solidFill>
                  <a:schemeClr val="accent5">
                    <a:lumMod val="75000"/>
                  </a:schemeClr>
                </a:solidFill>
              </a:rPr>
              <a:t>Connectiviteit en transparantie</a:t>
            </a:r>
          </a:p>
          <a:p>
            <a:pPr algn="ctr"/>
            <a:r>
              <a:rPr lang="nl-NL" sz="2400" b="1" dirty="0">
                <a:solidFill>
                  <a:schemeClr val="accent5">
                    <a:lumMod val="75000"/>
                  </a:schemeClr>
                </a:solidFill>
              </a:rPr>
              <a:t>over ketens heen</a:t>
            </a:r>
            <a:br>
              <a:rPr lang="nl-NL" sz="24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nl-NL" sz="2400" b="1" dirty="0">
                <a:solidFill>
                  <a:schemeClr val="accent5">
                    <a:lumMod val="75000"/>
                  </a:schemeClr>
                </a:solidFill>
              </a:rPr>
              <a:t> via data en technologie</a:t>
            </a: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A7186034-3E11-B576-18E4-EF1A3E7DCBD5}"/>
              </a:ext>
            </a:extLst>
          </p:cNvPr>
          <p:cNvCxnSpPr>
            <a:cxnSpLocks/>
          </p:cNvCxnSpPr>
          <p:nvPr/>
        </p:nvCxnSpPr>
        <p:spPr>
          <a:xfrm>
            <a:off x="3638700" y="2677560"/>
            <a:ext cx="387200" cy="322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vak 7">
            <a:extLst>
              <a:ext uri="{FF2B5EF4-FFF2-40B4-BE49-F238E27FC236}">
                <a16:creationId xmlns:a16="http://schemas.microsoft.com/office/drawing/2014/main" id="{B3E9C31C-04B7-3C36-F1CD-538448D94A4D}"/>
              </a:ext>
            </a:extLst>
          </p:cNvPr>
          <p:cNvSpPr txBox="1"/>
          <p:nvPr/>
        </p:nvSpPr>
        <p:spPr>
          <a:xfrm>
            <a:off x="8983867" y="1859340"/>
            <a:ext cx="25725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RPA, data </a:t>
            </a:r>
            <a:r>
              <a:rPr lang="nl-NL" sz="2400" dirty="0" err="1">
                <a:solidFill>
                  <a:schemeClr val="accent5">
                    <a:lumMod val="75000"/>
                  </a:schemeClr>
                </a:solidFill>
              </a:rPr>
              <a:t>mining</a:t>
            </a:r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 &amp;</a:t>
            </a:r>
            <a:br>
              <a:rPr lang="nl-NL" sz="24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nl-NL" sz="2400" dirty="0" err="1">
                <a:solidFill>
                  <a:schemeClr val="accent5">
                    <a:lumMod val="75000"/>
                  </a:schemeClr>
                </a:solidFill>
              </a:rPr>
              <a:t>process</a:t>
            </a:r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nl-NL" sz="2400" dirty="0" err="1">
                <a:solidFill>
                  <a:schemeClr val="accent5">
                    <a:lumMod val="75000"/>
                  </a:schemeClr>
                </a:solidFill>
              </a:rPr>
              <a:t>mining</a:t>
            </a:r>
            <a:endParaRPr lang="nl-NL" sz="240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t.b.v. business</a:t>
            </a:r>
            <a:br>
              <a:rPr lang="nl-NL" sz="24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 analyses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3E571E08-00FB-69CD-FF6E-91D2EB9D4FDA}"/>
              </a:ext>
            </a:extLst>
          </p:cNvPr>
          <p:cNvCxnSpPr>
            <a:cxnSpLocks/>
          </p:cNvCxnSpPr>
          <p:nvPr/>
        </p:nvCxnSpPr>
        <p:spPr>
          <a:xfrm>
            <a:off x="2874168" y="3848304"/>
            <a:ext cx="7347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vak 9">
            <a:extLst>
              <a:ext uri="{FF2B5EF4-FFF2-40B4-BE49-F238E27FC236}">
                <a16:creationId xmlns:a16="http://schemas.microsoft.com/office/drawing/2014/main" id="{0B333EA6-B89B-FB64-0FAE-0E6E35F874E5}"/>
              </a:ext>
            </a:extLst>
          </p:cNvPr>
          <p:cNvSpPr txBox="1"/>
          <p:nvPr/>
        </p:nvSpPr>
        <p:spPr>
          <a:xfrm>
            <a:off x="9790846" y="3909535"/>
            <a:ext cx="19586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Dashboarding</a:t>
            </a:r>
            <a:br>
              <a:rPr lang="nl-NL" sz="24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&amp; IT-kennis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E9B74999-BAB5-C7B0-5993-644CD15EB166}"/>
              </a:ext>
            </a:extLst>
          </p:cNvPr>
          <p:cNvCxnSpPr>
            <a:cxnSpLocks/>
          </p:cNvCxnSpPr>
          <p:nvPr/>
        </p:nvCxnSpPr>
        <p:spPr>
          <a:xfrm flipV="1">
            <a:off x="3716779" y="5380339"/>
            <a:ext cx="735867" cy="313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vak 15">
            <a:extLst>
              <a:ext uri="{FF2B5EF4-FFF2-40B4-BE49-F238E27FC236}">
                <a16:creationId xmlns:a16="http://schemas.microsoft.com/office/drawing/2014/main" id="{244049B4-3479-6AEE-D675-B5DF65B8E51D}"/>
              </a:ext>
            </a:extLst>
          </p:cNvPr>
          <p:cNvSpPr txBox="1"/>
          <p:nvPr/>
        </p:nvSpPr>
        <p:spPr>
          <a:xfrm>
            <a:off x="757241" y="3022806"/>
            <a:ext cx="2146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AI-technologie en </a:t>
            </a:r>
            <a:r>
              <a:rPr lang="nl-NL" sz="2400" dirty="0" err="1">
                <a:solidFill>
                  <a:schemeClr val="accent5">
                    <a:lumMod val="75000"/>
                  </a:schemeClr>
                </a:solidFill>
              </a:rPr>
              <a:t>GenAI</a:t>
            </a:r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-toepassingen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7F4FA469-6AD4-B431-2A78-D9E2B1AEB2E8}"/>
              </a:ext>
            </a:extLst>
          </p:cNvPr>
          <p:cNvSpPr txBox="1"/>
          <p:nvPr/>
        </p:nvSpPr>
        <p:spPr>
          <a:xfrm>
            <a:off x="8719413" y="5517996"/>
            <a:ext cx="32624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Samenwerken met </a:t>
            </a:r>
            <a:br>
              <a:rPr lang="nl-NL" sz="24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platforms &amp; benodigde </a:t>
            </a:r>
            <a:br>
              <a:rPr lang="nl-NL" sz="24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IT-kennis</a:t>
            </a:r>
          </a:p>
          <a:p>
            <a:pPr algn="ctr"/>
            <a:endParaRPr lang="nl-NL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F894BB36-7EAF-A601-1648-C2A04DFF1EF7}"/>
              </a:ext>
            </a:extLst>
          </p:cNvPr>
          <p:cNvCxnSpPr>
            <a:cxnSpLocks/>
          </p:cNvCxnSpPr>
          <p:nvPr/>
        </p:nvCxnSpPr>
        <p:spPr>
          <a:xfrm flipH="1">
            <a:off x="8509262" y="2708672"/>
            <a:ext cx="487580" cy="2606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9E149F27-8699-DA21-E31B-CC597763928D}"/>
              </a:ext>
            </a:extLst>
          </p:cNvPr>
          <p:cNvCxnSpPr>
            <a:cxnSpLocks/>
          </p:cNvCxnSpPr>
          <p:nvPr/>
        </p:nvCxnSpPr>
        <p:spPr>
          <a:xfrm flipH="1">
            <a:off x="9071250" y="4249518"/>
            <a:ext cx="7347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chte verbindingslijn 31">
            <a:extLst>
              <a:ext uri="{FF2B5EF4-FFF2-40B4-BE49-F238E27FC236}">
                <a16:creationId xmlns:a16="http://schemas.microsoft.com/office/drawing/2014/main" id="{731F6FAE-44CB-3229-F22A-CF1B1BAC1C1D}"/>
              </a:ext>
            </a:extLst>
          </p:cNvPr>
          <p:cNvCxnSpPr>
            <a:cxnSpLocks/>
          </p:cNvCxnSpPr>
          <p:nvPr/>
        </p:nvCxnSpPr>
        <p:spPr>
          <a:xfrm flipH="1" flipV="1">
            <a:off x="8141328" y="5421696"/>
            <a:ext cx="735867" cy="313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kstvak 32">
            <a:extLst>
              <a:ext uri="{FF2B5EF4-FFF2-40B4-BE49-F238E27FC236}">
                <a16:creationId xmlns:a16="http://schemas.microsoft.com/office/drawing/2014/main" id="{FF4A868A-C238-1811-9711-0D2D968C7471}"/>
              </a:ext>
            </a:extLst>
          </p:cNvPr>
          <p:cNvSpPr txBox="1"/>
          <p:nvPr/>
        </p:nvSpPr>
        <p:spPr>
          <a:xfrm>
            <a:off x="5389248" y="6254821"/>
            <a:ext cx="1653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Digital </a:t>
            </a:r>
            <a:r>
              <a:rPr lang="nl-NL" sz="2400" dirty="0" err="1">
                <a:solidFill>
                  <a:schemeClr val="accent5">
                    <a:lumMod val="75000"/>
                  </a:schemeClr>
                </a:solidFill>
              </a:rPr>
              <a:t>twin</a:t>
            </a:r>
            <a:endParaRPr lang="nl-NL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4" name="Tekstvak 33">
            <a:extLst>
              <a:ext uri="{FF2B5EF4-FFF2-40B4-BE49-F238E27FC236}">
                <a16:creationId xmlns:a16="http://schemas.microsoft.com/office/drawing/2014/main" id="{37470627-B56E-6ADF-AA2A-509BC3196A79}"/>
              </a:ext>
            </a:extLst>
          </p:cNvPr>
          <p:cNvSpPr txBox="1"/>
          <p:nvPr/>
        </p:nvSpPr>
        <p:spPr>
          <a:xfrm>
            <a:off x="738575" y="4558055"/>
            <a:ext cx="26184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Natural Language Processing</a:t>
            </a:r>
          </a:p>
        </p:txBody>
      </p:sp>
      <p:cxnSp>
        <p:nvCxnSpPr>
          <p:cNvPr id="35" name="Rechte verbindingslijn 34">
            <a:extLst>
              <a:ext uri="{FF2B5EF4-FFF2-40B4-BE49-F238E27FC236}">
                <a16:creationId xmlns:a16="http://schemas.microsoft.com/office/drawing/2014/main" id="{F369E896-105F-E130-85E1-2236E3050F65}"/>
              </a:ext>
            </a:extLst>
          </p:cNvPr>
          <p:cNvCxnSpPr>
            <a:cxnSpLocks/>
          </p:cNvCxnSpPr>
          <p:nvPr/>
        </p:nvCxnSpPr>
        <p:spPr>
          <a:xfrm>
            <a:off x="3197248" y="4895675"/>
            <a:ext cx="7347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vak 35">
            <a:extLst>
              <a:ext uri="{FF2B5EF4-FFF2-40B4-BE49-F238E27FC236}">
                <a16:creationId xmlns:a16="http://schemas.microsoft.com/office/drawing/2014/main" id="{FFFBC874-72D6-6DAA-694D-3E21CCD9CDF5}"/>
              </a:ext>
            </a:extLst>
          </p:cNvPr>
          <p:cNvSpPr txBox="1"/>
          <p:nvPr/>
        </p:nvSpPr>
        <p:spPr>
          <a:xfrm>
            <a:off x="5174189" y="1380963"/>
            <a:ext cx="2250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2400" dirty="0" err="1">
                <a:solidFill>
                  <a:schemeClr val="accent5">
                    <a:lumMod val="75000"/>
                  </a:schemeClr>
                </a:solidFill>
              </a:rPr>
              <a:t>Sensoring</a:t>
            </a:r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 en </a:t>
            </a:r>
            <a:r>
              <a:rPr lang="nl-NL" sz="2400" dirty="0" err="1">
                <a:solidFill>
                  <a:schemeClr val="accent5">
                    <a:lumMod val="75000"/>
                  </a:schemeClr>
                </a:solidFill>
              </a:rPr>
              <a:t>IoT</a:t>
            </a:r>
            <a:endParaRPr lang="nl-NL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20B370A6-6E64-6ED5-8029-AC875741E532}"/>
              </a:ext>
            </a:extLst>
          </p:cNvPr>
          <p:cNvSpPr txBox="1"/>
          <p:nvPr/>
        </p:nvSpPr>
        <p:spPr>
          <a:xfrm>
            <a:off x="1101207" y="5735576"/>
            <a:ext cx="24634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Optical </a:t>
            </a:r>
            <a:r>
              <a:rPr lang="nl-NL" sz="2400" dirty="0" err="1">
                <a:solidFill>
                  <a:schemeClr val="accent5">
                    <a:lumMod val="75000"/>
                  </a:schemeClr>
                </a:solidFill>
              </a:rPr>
              <a:t>Character</a:t>
            </a:r>
            <a:r>
              <a:rPr lang="nl-NL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nl-NL" sz="2400" dirty="0" err="1">
                <a:solidFill>
                  <a:schemeClr val="accent5">
                    <a:lumMod val="75000"/>
                  </a:schemeClr>
                </a:solidFill>
              </a:rPr>
              <a:t>Recognition</a:t>
            </a:r>
            <a:endParaRPr lang="nl-NL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38" name="Rechte verbindingslijn 37">
            <a:extLst>
              <a:ext uri="{FF2B5EF4-FFF2-40B4-BE49-F238E27FC236}">
                <a16:creationId xmlns:a16="http://schemas.microsoft.com/office/drawing/2014/main" id="{C3BF7535-445D-161C-C099-D4F43935195D}"/>
              </a:ext>
            </a:extLst>
          </p:cNvPr>
          <p:cNvCxnSpPr>
            <a:cxnSpLocks/>
          </p:cNvCxnSpPr>
          <p:nvPr/>
        </p:nvCxnSpPr>
        <p:spPr>
          <a:xfrm>
            <a:off x="6376198" y="1859340"/>
            <a:ext cx="0" cy="369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chte verbindingslijn 43">
            <a:extLst>
              <a:ext uri="{FF2B5EF4-FFF2-40B4-BE49-F238E27FC236}">
                <a16:creationId xmlns:a16="http://schemas.microsoft.com/office/drawing/2014/main" id="{F4039935-6778-FA85-1DA2-0B018D504D6E}"/>
              </a:ext>
            </a:extLst>
          </p:cNvPr>
          <p:cNvCxnSpPr>
            <a:cxnSpLocks/>
          </p:cNvCxnSpPr>
          <p:nvPr/>
        </p:nvCxnSpPr>
        <p:spPr>
          <a:xfrm>
            <a:off x="6280954" y="5855045"/>
            <a:ext cx="0" cy="369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2" descr="hu-logo - VMH HBO">
            <a:extLst>
              <a:ext uri="{FF2B5EF4-FFF2-40B4-BE49-F238E27FC236}">
                <a16:creationId xmlns:a16="http://schemas.microsoft.com/office/drawing/2014/main" id="{9E4DDCEB-A7E1-DB6B-40F3-7346686CC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34" y="445708"/>
            <a:ext cx="842103" cy="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061385C2-695A-9713-EA2C-AC108D21C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8808"/>
            <a:ext cx="1015644" cy="67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281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E71A0195-B65F-BA96-8B4C-631886F9A60A}"/>
              </a:ext>
            </a:extLst>
          </p:cNvPr>
          <p:cNvSpPr txBox="1">
            <a:spLocks/>
          </p:cNvSpPr>
          <p:nvPr/>
        </p:nvSpPr>
        <p:spPr>
          <a:xfrm>
            <a:off x="533837" y="668739"/>
            <a:ext cx="102306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23A5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100" dirty="0"/>
              <a:t>‘Banen verdwijnen en verschijnen, complexere skills sets’</a:t>
            </a:r>
            <a:br>
              <a:rPr lang="nl-NL" sz="3100" dirty="0"/>
            </a:br>
            <a:endParaRPr lang="nl-NL" sz="3100" dirty="0"/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9D74DEEB-4E89-84AA-0C26-6AF9B9B3B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808"/>
            <a:ext cx="1015644" cy="677547"/>
          </a:xfrm>
          <a:prstGeom prst="rect">
            <a:avLst/>
          </a:prstGeom>
        </p:spPr>
      </p:pic>
      <p:pic>
        <p:nvPicPr>
          <p:cNvPr id="5" name="Picture 2" descr="hu-logo - VMH HBO">
            <a:extLst>
              <a:ext uri="{FF2B5EF4-FFF2-40B4-BE49-F238E27FC236}">
                <a16:creationId xmlns:a16="http://schemas.microsoft.com/office/drawing/2014/main" id="{34B43767-24B2-5359-D08C-219F8CBD6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34" y="445708"/>
            <a:ext cx="842103" cy="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fbeeldingsresultaten voor planner logistiek">
            <a:extLst>
              <a:ext uri="{FF2B5EF4-FFF2-40B4-BE49-F238E27FC236}">
                <a16:creationId xmlns:a16="http://schemas.microsoft.com/office/drawing/2014/main" id="{B94F2880-0551-4739-3927-A9717F59B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9" y="1722043"/>
            <a:ext cx="3936253" cy="2570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lles over de functie: Logistiek Planner - IQ Select">
            <a:extLst>
              <a:ext uri="{FF2B5EF4-FFF2-40B4-BE49-F238E27FC236}">
                <a16:creationId xmlns:a16="http://schemas.microsoft.com/office/drawing/2014/main" id="{C59804C1-1108-46E6-9A9D-8CC7A8188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153" y="1760554"/>
            <a:ext cx="4433888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Gerelateerde afbeeldingsdetails bekijken. Robot Technology Fix Car Repair on Car Lift in Garage Dealership Fix ...">
            <a:extLst>
              <a:ext uri="{FF2B5EF4-FFF2-40B4-BE49-F238E27FC236}">
                <a16:creationId xmlns:a16="http://schemas.microsoft.com/office/drawing/2014/main" id="{B84FF13C-F9DD-7235-D034-61B953453C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60" b="9304"/>
          <a:stretch/>
        </p:blipFill>
        <p:spPr bwMode="auto">
          <a:xfrm>
            <a:off x="8657440" y="1761800"/>
            <a:ext cx="3518181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953C67FE-F07E-747C-230E-4025FBB79D10}"/>
              </a:ext>
            </a:extLst>
          </p:cNvPr>
          <p:cNvSpPr txBox="1"/>
          <p:nvPr/>
        </p:nvSpPr>
        <p:spPr>
          <a:xfrm>
            <a:off x="4085153" y="4549676"/>
            <a:ext cx="56652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Een greep uit de nieuwe “beroepen”: </a:t>
            </a:r>
          </a:p>
          <a:p>
            <a:r>
              <a:rPr lang="nl-NL" dirty="0"/>
              <a:t>Logistiek programmeur-planner</a:t>
            </a:r>
          </a:p>
          <a:p>
            <a:r>
              <a:rPr lang="nl-NL" dirty="0"/>
              <a:t>Voorspellende </a:t>
            </a:r>
            <a:r>
              <a:rPr lang="nl-NL" dirty="0" err="1"/>
              <a:t>supply</a:t>
            </a:r>
            <a:r>
              <a:rPr lang="nl-NL" dirty="0"/>
              <a:t> chain data analist / data manager</a:t>
            </a:r>
          </a:p>
          <a:p>
            <a:r>
              <a:rPr lang="nl-NL" dirty="0" err="1"/>
              <a:t>High-tech</a:t>
            </a:r>
            <a:r>
              <a:rPr lang="nl-NL" dirty="0"/>
              <a:t> planner / verkeersleider</a:t>
            </a:r>
          </a:p>
          <a:p>
            <a:r>
              <a:rPr lang="nl-NL" dirty="0"/>
              <a:t>VTOL </a:t>
            </a:r>
            <a:r>
              <a:rPr lang="nl-NL" dirty="0" err="1"/>
              <a:t>commander</a:t>
            </a:r>
            <a:endParaRPr lang="nl-NL" dirty="0"/>
          </a:p>
          <a:p>
            <a:r>
              <a:rPr lang="nl-NL" dirty="0"/>
              <a:t>Waste </a:t>
            </a:r>
            <a:r>
              <a:rPr lang="nl-NL" dirty="0" err="1"/>
              <a:t>Wealth</a:t>
            </a:r>
            <a:r>
              <a:rPr lang="nl-NL" dirty="0"/>
              <a:t> manager</a:t>
            </a:r>
          </a:p>
          <a:p>
            <a:r>
              <a:rPr lang="nl-NL" dirty="0"/>
              <a:t>Auditor circulaire logistiek</a:t>
            </a:r>
          </a:p>
          <a:p>
            <a:endParaRPr lang="nl-NL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851DD104-D84C-1FDE-42C5-9469C353C819}"/>
              </a:ext>
            </a:extLst>
          </p:cNvPr>
          <p:cNvSpPr txBox="1"/>
          <p:nvPr/>
        </p:nvSpPr>
        <p:spPr>
          <a:xfrm>
            <a:off x="8854752" y="6573825"/>
            <a:ext cx="29594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i="1" dirty="0"/>
              <a:t>Bron: LPL (2024). Landelijk Opleidingsprofiel.</a:t>
            </a:r>
          </a:p>
        </p:txBody>
      </p:sp>
    </p:spTree>
    <p:extLst>
      <p:ext uri="{BB962C8B-B14F-4D97-AF65-F5344CB8AC3E}">
        <p14:creationId xmlns:p14="http://schemas.microsoft.com/office/powerpoint/2010/main" val="2082722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B5844F-0CEF-7912-F9DA-538F6A82D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891" y="445708"/>
            <a:ext cx="10850217" cy="1325563"/>
          </a:xfrm>
        </p:spPr>
        <p:txBody>
          <a:bodyPr>
            <a:normAutofit/>
          </a:bodyPr>
          <a:lstStyle/>
          <a:p>
            <a:r>
              <a:rPr lang="nl-NL" dirty="0"/>
              <a:t>Toekomstige logistieke beroepsprofielen</a:t>
            </a:r>
            <a:br>
              <a:rPr lang="nl-NL" dirty="0"/>
            </a:b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CD60A88-0E63-61EB-8953-1A6D54BB9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505" y="1287811"/>
            <a:ext cx="5598609" cy="5491970"/>
          </a:xfrm>
          <a:prstGeom prst="rect">
            <a:avLst/>
          </a:prstGeom>
        </p:spPr>
      </p:pic>
      <p:pic>
        <p:nvPicPr>
          <p:cNvPr id="3" name="Afbeelding 2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BC013DC4-494F-CF2B-3AF3-41C55D3DE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437"/>
            <a:ext cx="862607" cy="575454"/>
          </a:xfrm>
          <a:prstGeom prst="rect">
            <a:avLst/>
          </a:prstGeom>
        </p:spPr>
      </p:pic>
      <p:pic>
        <p:nvPicPr>
          <p:cNvPr id="9" name="Picture 2" descr="hu-logo - VMH HBO">
            <a:extLst>
              <a:ext uri="{FF2B5EF4-FFF2-40B4-BE49-F238E27FC236}">
                <a16:creationId xmlns:a16="http://schemas.microsoft.com/office/drawing/2014/main" id="{0766F15D-525D-D45A-54BF-844EDAFFD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34" y="445708"/>
            <a:ext cx="842103" cy="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FDD8ACC6-BBBC-A311-87FC-E42E8889A772}"/>
              </a:ext>
            </a:extLst>
          </p:cNvPr>
          <p:cNvSpPr txBox="1"/>
          <p:nvPr/>
        </p:nvSpPr>
        <p:spPr>
          <a:xfrm>
            <a:off x="8512504" y="4948301"/>
            <a:ext cx="3528723" cy="138499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nl-NL" sz="1200" b="1" dirty="0" err="1"/>
              <a:t>Leestip</a:t>
            </a:r>
            <a:r>
              <a:rPr lang="nl-NL" sz="1200" b="1" dirty="0"/>
              <a:t> </a:t>
            </a:r>
            <a:r>
              <a:rPr lang="nl-NL" sz="1200" b="1" dirty="0" err="1"/>
              <a:t>n.b.t.</a:t>
            </a:r>
            <a:r>
              <a:rPr lang="nl-NL" sz="1200" b="1" dirty="0"/>
              <a:t> ontwikkelingen in de logistiek en de </a:t>
            </a:r>
            <a:br>
              <a:rPr lang="nl-NL" sz="1200" b="1" dirty="0"/>
            </a:br>
            <a:r>
              <a:rPr lang="nl-NL" sz="1200" b="1" dirty="0" err="1"/>
              <a:t>future</a:t>
            </a:r>
            <a:r>
              <a:rPr lang="nl-NL" sz="1200" b="1" dirty="0"/>
              <a:t> skills van de logistiek professional: </a:t>
            </a:r>
          </a:p>
          <a:p>
            <a:r>
              <a:rPr lang="nl-NL" sz="1200" b="1" dirty="0">
                <a:hlinkClick r:id="rId6"/>
              </a:rPr>
              <a:t>Landelijk Opleidingsprofiel Logistiek 2024</a:t>
            </a:r>
            <a:r>
              <a:rPr lang="nl-NL" sz="1200" b="1" dirty="0"/>
              <a:t>. Dit is het </a:t>
            </a:r>
            <a:br>
              <a:rPr lang="nl-NL" sz="1200" b="1" dirty="0"/>
            </a:br>
            <a:r>
              <a:rPr lang="nl-NL" sz="1200" b="1" dirty="0"/>
              <a:t>landelijk opleidingskader, opgesteld door het </a:t>
            </a:r>
            <a:br>
              <a:rPr lang="nl-NL" sz="1200" b="1" dirty="0"/>
            </a:br>
            <a:r>
              <a:rPr lang="nl-NL" sz="1200" b="1" dirty="0"/>
              <a:t>Landelijk Platform Logistiek, d.w.z. alle </a:t>
            </a:r>
            <a:br>
              <a:rPr lang="nl-NL" sz="1200" b="1" dirty="0"/>
            </a:br>
            <a:r>
              <a:rPr lang="nl-NL" sz="1200" b="1" dirty="0"/>
              <a:t>bacheloropleidingen Logistics Management </a:t>
            </a:r>
            <a:br>
              <a:rPr lang="nl-NL" sz="1200" b="1" dirty="0"/>
            </a:br>
            <a:r>
              <a:rPr lang="nl-NL" sz="1200" b="1" dirty="0"/>
              <a:t>en Logistics Engineering in Nederland.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E5D3981-E8BA-D673-709E-63EF44928F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93387">
            <a:off x="9542951" y="2069844"/>
            <a:ext cx="1871089" cy="269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92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D248C026-FD80-B487-6197-89752779CEDD}"/>
              </a:ext>
            </a:extLst>
          </p:cNvPr>
          <p:cNvSpPr txBox="1"/>
          <p:nvPr/>
        </p:nvSpPr>
        <p:spPr>
          <a:xfrm>
            <a:off x="657675" y="268598"/>
            <a:ext cx="438152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>
                <a:solidFill>
                  <a:srgbClr val="023A57"/>
                </a:solidFill>
                <a:latin typeface="+mj-lt"/>
                <a:ea typeface="+mj-ea"/>
                <a:cs typeface="+mj-cs"/>
              </a:rPr>
              <a:t>Illustratief:</a:t>
            </a:r>
          </a:p>
          <a:p>
            <a:r>
              <a:rPr lang="nl-NL" sz="4000" b="1" dirty="0">
                <a:solidFill>
                  <a:srgbClr val="023A57"/>
                </a:solidFill>
                <a:latin typeface="+mj-lt"/>
                <a:ea typeface="+mj-ea"/>
                <a:cs typeface="+mj-cs"/>
              </a:rPr>
              <a:t>Beroepsprofielen in </a:t>
            </a:r>
            <a:br>
              <a:rPr lang="nl-NL" sz="4000" b="1" dirty="0">
                <a:solidFill>
                  <a:srgbClr val="023A57"/>
                </a:solidFill>
                <a:latin typeface="+mj-lt"/>
                <a:ea typeface="+mj-ea"/>
                <a:cs typeface="+mj-cs"/>
              </a:rPr>
            </a:br>
            <a:r>
              <a:rPr lang="nl-NL" sz="4000" b="1" dirty="0" err="1">
                <a:solidFill>
                  <a:srgbClr val="023A57"/>
                </a:solidFill>
                <a:latin typeface="+mj-lt"/>
                <a:ea typeface="+mj-ea"/>
                <a:cs typeface="+mj-cs"/>
              </a:rPr>
              <a:t>persona’s</a:t>
            </a:r>
            <a:endParaRPr lang="nl-NL" sz="4000" b="1" dirty="0">
              <a:solidFill>
                <a:srgbClr val="023A57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EE194EF-4876-8A04-9276-334975B64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565" y="44068"/>
            <a:ext cx="5714163" cy="673978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14467B7-29E2-1079-86D9-CEB1645D8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918" y="2754026"/>
            <a:ext cx="3600953" cy="355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978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42180B95-7E87-6037-2294-C6C2AD5A6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3982" y="0"/>
            <a:ext cx="4544059" cy="664937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04E3763-B5AC-1B1E-2930-229D71A49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927" y="2823691"/>
            <a:ext cx="3534268" cy="3458058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93E5EC6F-AD85-EF49-0FDE-2D59730D8FE6}"/>
              </a:ext>
            </a:extLst>
          </p:cNvPr>
          <p:cNvSpPr txBox="1"/>
          <p:nvPr/>
        </p:nvSpPr>
        <p:spPr>
          <a:xfrm>
            <a:off x="657675" y="268598"/>
            <a:ext cx="438152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>
                <a:solidFill>
                  <a:srgbClr val="023A57"/>
                </a:solidFill>
                <a:latin typeface="+mj-lt"/>
                <a:ea typeface="+mj-ea"/>
                <a:cs typeface="+mj-cs"/>
              </a:rPr>
              <a:t>Illustratief:</a:t>
            </a:r>
          </a:p>
          <a:p>
            <a:r>
              <a:rPr lang="nl-NL" sz="4000" b="1" dirty="0">
                <a:solidFill>
                  <a:srgbClr val="023A57"/>
                </a:solidFill>
                <a:latin typeface="+mj-lt"/>
                <a:ea typeface="+mj-ea"/>
                <a:cs typeface="+mj-cs"/>
              </a:rPr>
              <a:t>Beroepsprofielen in </a:t>
            </a:r>
            <a:br>
              <a:rPr lang="nl-NL" sz="4000" b="1" dirty="0">
                <a:solidFill>
                  <a:srgbClr val="023A57"/>
                </a:solidFill>
                <a:latin typeface="+mj-lt"/>
                <a:ea typeface="+mj-ea"/>
                <a:cs typeface="+mj-cs"/>
              </a:rPr>
            </a:br>
            <a:r>
              <a:rPr lang="nl-NL" sz="4000" b="1" dirty="0" err="1">
                <a:solidFill>
                  <a:srgbClr val="023A57"/>
                </a:solidFill>
                <a:latin typeface="+mj-lt"/>
                <a:ea typeface="+mj-ea"/>
                <a:cs typeface="+mj-cs"/>
              </a:rPr>
              <a:t>persona’s</a:t>
            </a:r>
            <a:endParaRPr lang="nl-NL" sz="4000" b="1" dirty="0">
              <a:solidFill>
                <a:srgbClr val="023A57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67500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51646B1-7BBD-DCCC-F830-A922CCBCF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8487" y="125987"/>
            <a:ext cx="4814357" cy="656125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563E129-D956-2D5E-5AD5-4D4C355B8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575" y="2846308"/>
            <a:ext cx="3448531" cy="3324689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512B7647-20D9-1997-1573-71FD2D091F1D}"/>
              </a:ext>
            </a:extLst>
          </p:cNvPr>
          <p:cNvSpPr txBox="1"/>
          <p:nvPr/>
        </p:nvSpPr>
        <p:spPr>
          <a:xfrm>
            <a:off x="657675" y="268598"/>
            <a:ext cx="438152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>
                <a:solidFill>
                  <a:srgbClr val="023A57"/>
                </a:solidFill>
                <a:latin typeface="+mj-lt"/>
                <a:ea typeface="+mj-ea"/>
                <a:cs typeface="+mj-cs"/>
              </a:rPr>
              <a:t>Illustratief:</a:t>
            </a:r>
          </a:p>
          <a:p>
            <a:r>
              <a:rPr lang="nl-NL" sz="4000" b="1" dirty="0">
                <a:solidFill>
                  <a:srgbClr val="023A57"/>
                </a:solidFill>
                <a:latin typeface="+mj-lt"/>
                <a:ea typeface="+mj-ea"/>
                <a:cs typeface="+mj-cs"/>
              </a:rPr>
              <a:t>Beroepsprofielen in </a:t>
            </a:r>
            <a:br>
              <a:rPr lang="nl-NL" sz="4000" b="1" dirty="0">
                <a:solidFill>
                  <a:srgbClr val="023A57"/>
                </a:solidFill>
                <a:latin typeface="+mj-lt"/>
                <a:ea typeface="+mj-ea"/>
                <a:cs typeface="+mj-cs"/>
              </a:rPr>
            </a:br>
            <a:r>
              <a:rPr lang="nl-NL" sz="4000" b="1" dirty="0" err="1">
                <a:solidFill>
                  <a:srgbClr val="023A57"/>
                </a:solidFill>
                <a:latin typeface="+mj-lt"/>
                <a:ea typeface="+mj-ea"/>
                <a:cs typeface="+mj-cs"/>
              </a:rPr>
              <a:t>persona’s</a:t>
            </a:r>
            <a:endParaRPr lang="nl-NL" sz="4000" b="1" dirty="0">
              <a:solidFill>
                <a:srgbClr val="023A57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29431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C4D9A116-C835-075E-3888-66BF7EF51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028" y="0"/>
            <a:ext cx="5656711" cy="6589402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1085501A-325D-F712-D682-A002AE09A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333" y="2988066"/>
            <a:ext cx="3458058" cy="3324689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2C662C02-ACC1-0AF3-C844-02AF8642936D}"/>
              </a:ext>
            </a:extLst>
          </p:cNvPr>
          <p:cNvSpPr txBox="1"/>
          <p:nvPr/>
        </p:nvSpPr>
        <p:spPr>
          <a:xfrm>
            <a:off x="657675" y="268598"/>
            <a:ext cx="438152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>
                <a:solidFill>
                  <a:srgbClr val="023A57"/>
                </a:solidFill>
                <a:latin typeface="+mj-lt"/>
                <a:ea typeface="+mj-ea"/>
                <a:cs typeface="+mj-cs"/>
              </a:rPr>
              <a:t>Illustratief:</a:t>
            </a:r>
          </a:p>
          <a:p>
            <a:r>
              <a:rPr lang="nl-NL" sz="4000" b="1" dirty="0">
                <a:solidFill>
                  <a:srgbClr val="023A57"/>
                </a:solidFill>
                <a:latin typeface="+mj-lt"/>
                <a:ea typeface="+mj-ea"/>
                <a:cs typeface="+mj-cs"/>
              </a:rPr>
              <a:t>Beroepsprofielen in </a:t>
            </a:r>
            <a:br>
              <a:rPr lang="nl-NL" sz="4000" b="1" dirty="0">
                <a:solidFill>
                  <a:srgbClr val="023A57"/>
                </a:solidFill>
                <a:latin typeface="+mj-lt"/>
                <a:ea typeface="+mj-ea"/>
                <a:cs typeface="+mj-cs"/>
              </a:rPr>
            </a:br>
            <a:r>
              <a:rPr lang="nl-NL" sz="4000" b="1" dirty="0" err="1">
                <a:solidFill>
                  <a:srgbClr val="023A57"/>
                </a:solidFill>
                <a:latin typeface="+mj-lt"/>
                <a:ea typeface="+mj-ea"/>
                <a:cs typeface="+mj-cs"/>
              </a:rPr>
              <a:t>persona’s</a:t>
            </a:r>
            <a:endParaRPr lang="nl-NL" sz="4000" b="1" dirty="0">
              <a:solidFill>
                <a:srgbClr val="023A57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4043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9BBB57-E620-7007-4C92-448972028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1537" y="1644877"/>
            <a:ext cx="9144000" cy="2387600"/>
          </a:xfrm>
        </p:spPr>
        <p:txBody>
          <a:bodyPr/>
          <a:lstStyle/>
          <a:p>
            <a:r>
              <a:rPr lang="nl-NL" dirty="0"/>
              <a:t>Eerste stappen naar </a:t>
            </a:r>
            <a:br>
              <a:rPr lang="nl-NL" dirty="0"/>
            </a:br>
            <a:r>
              <a:rPr lang="nl-NL" dirty="0"/>
              <a:t>digitale transformatie</a:t>
            </a:r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AFB285F4-408B-F4EA-E03E-5C0FA95FA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437"/>
            <a:ext cx="862607" cy="575454"/>
          </a:xfrm>
          <a:prstGeom prst="rect">
            <a:avLst/>
          </a:prstGeom>
        </p:spPr>
      </p:pic>
      <p:pic>
        <p:nvPicPr>
          <p:cNvPr id="5" name="Picture 2" descr="hu-logo - VMH HBO">
            <a:extLst>
              <a:ext uri="{FF2B5EF4-FFF2-40B4-BE49-F238E27FC236}">
                <a16:creationId xmlns:a16="http://schemas.microsoft.com/office/drawing/2014/main" id="{B62FA451-34CE-1885-32D9-2B68AAB45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34" y="445708"/>
            <a:ext cx="842103" cy="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94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ED657D-9B93-4233-83CD-D0439884B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6"/>
            <a:ext cx="8326308" cy="997510"/>
          </a:xfrm>
          <a:solidFill>
            <a:srgbClr val="023A57"/>
          </a:solidFill>
        </p:spPr>
        <p:txBody>
          <a:bodyPr>
            <a:normAutofit fontScale="90000"/>
          </a:bodyPr>
          <a:lstStyle/>
          <a:p>
            <a:r>
              <a:rPr lang="nl-NL" sz="4000" dirty="0">
                <a:solidFill>
                  <a:schemeClr val="bg1"/>
                </a:solidFill>
              </a:rPr>
              <a:t>Technisch is er veel mogelijk. </a:t>
            </a:r>
            <a:br>
              <a:rPr lang="nl-NL" sz="4000" dirty="0">
                <a:solidFill>
                  <a:schemeClr val="bg1"/>
                </a:solidFill>
              </a:rPr>
            </a:br>
            <a:r>
              <a:rPr lang="nl-NL" sz="4000" dirty="0">
                <a:solidFill>
                  <a:schemeClr val="bg1"/>
                </a:solidFill>
              </a:rPr>
              <a:t>Waar staan jullie?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BECF129-5FAB-4005-82B7-DBFA072F9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8" y="1362636"/>
            <a:ext cx="8326309" cy="5495364"/>
          </a:xfrm>
          <a:prstGeom prst="rect">
            <a:avLst/>
          </a:prstGeom>
        </p:spPr>
      </p:pic>
      <p:pic>
        <p:nvPicPr>
          <p:cNvPr id="8" name="Afbeelding 7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62E6A1C1-303B-8BF5-B4FF-471CA2394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579"/>
            <a:ext cx="838199" cy="559171"/>
          </a:xfrm>
          <a:prstGeom prst="rect">
            <a:avLst/>
          </a:prstGeom>
        </p:spPr>
      </p:pic>
      <p:pic>
        <p:nvPicPr>
          <p:cNvPr id="6" name="Picture 2" descr="hu-logo - VMH HBO">
            <a:extLst>
              <a:ext uri="{FF2B5EF4-FFF2-40B4-BE49-F238E27FC236}">
                <a16:creationId xmlns:a16="http://schemas.microsoft.com/office/drawing/2014/main" id="{9D7BA476-4395-E33C-10A1-3900739B2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34" y="445708"/>
            <a:ext cx="842103" cy="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541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al 5">
            <a:extLst>
              <a:ext uri="{FF2B5EF4-FFF2-40B4-BE49-F238E27FC236}">
                <a16:creationId xmlns:a16="http://schemas.microsoft.com/office/drawing/2014/main" id="{5A5F3E2D-10A7-7349-FE96-8089B23AA433}"/>
              </a:ext>
            </a:extLst>
          </p:cNvPr>
          <p:cNvSpPr/>
          <p:nvPr/>
        </p:nvSpPr>
        <p:spPr>
          <a:xfrm>
            <a:off x="2743199" y="4750132"/>
            <a:ext cx="1849084" cy="164782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529A474-7C3F-FB77-2A9A-74D03F82D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103" y="1287811"/>
            <a:ext cx="10515600" cy="2852737"/>
          </a:xfrm>
        </p:spPr>
        <p:txBody>
          <a:bodyPr>
            <a:normAutofit/>
          </a:bodyPr>
          <a:lstStyle/>
          <a:p>
            <a:pPr algn="ctr"/>
            <a:r>
              <a:rPr lang="nl-NL" sz="5300" i="0" u="none" strike="noStrike" baseline="0" dirty="0">
                <a:latin typeface="Raleway-Heavy"/>
              </a:rPr>
              <a:t>In het bedrijf waar ik werk, </a:t>
            </a:r>
            <a:br>
              <a:rPr lang="nl-NL" sz="5300" i="0" u="none" strike="noStrike" baseline="0" dirty="0">
                <a:latin typeface="Raleway-Heavy"/>
              </a:rPr>
            </a:br>
            <a:r>
              <a:rPr lang="nl-NL" sz="5300" i="0" u="none" strike="noStrike" baseline="0" dirty="0">
                <a:latin typeface="Raleway-Heavy"/>
              </a:rPr>
              <a:t>gebruiken we nieuwe tech</a:t>
            </a:r>
            <a:r>
              <a:rPr lang="nl-NL" sz="5300" dirty="0">
                <a:latin typeface="Raleway-Heavy"/>
              </a:rPr>
              <a:t>nologieën</a:t>
            </a:r>
            <a:br>
              <a:rPr lang="nl-NL" dirty="0">
                <a:latin typeface="Raleway-Heavy"/>
              </a:rPr>
            </a:br>
            <a:r>
              <a:rPr lang="nl-NL" sz="2000" dirty="0">
                <a:latin typeface="Raleway-Heavy"/>
              </a:rPr>
              <a:t>(zoals AI, robotisering en Internet of </a:t>
            </a:r>
            <a:r>
              <a:rPr lang="nl-NL" sz="2000" dirty="0" err="1">
                <a:latin typeface="Raleway-Heavy"/>
              </a:rPr>
              <a:t>Things</a:t>
            </a:r>
            <a:r>
              <a:rPr lang="nl-NL" sz="2000" dirty="0">
                <a:latin typeface="Raleway-Heavy"/>
              </a:rPr>
              <a:t>)</a:t>
            </a:r>
            <a:endParaRPr lang="nl-NL" sz="200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718109C-13BA-36B0-FD6E-AF1BE3D45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1181" y="5414983"/>
            <a:ext cx="1849084" cy="57623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l-NL" sz="2400" b="1" dirty="0">
                <a:solidFill>
                  <a:schemeClr val="tx1"/>
                </a:solidFill>
                <a:latin typeface="Raleway-Heavy"/>
              </a:rPr>
              <a:t>Mee eens </a:t>
            </a:r>
            <a:r>
              <a:rPr lang="nl-NL" sz="2400" b="0" dirty="0">
                <a:solidFill>
                  <a:schemeClr val="tx1"/>
                </a:solidFill>
                <a:latin typeface="Raleway-Heavy"/>
              </a:rPr>
              <a:t>	</a:t>
            </a:r>
            <a:endParaRPr lang="nl-NL" dirty="0">
              <a:solidFill>
                <a:schemeClr val="tx1"/>
              </a:solidFill>
            </a:endParaRPr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F6687A99-E8D6-7C44-AFB0-7320684E0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79"/>
            <a:ext cx="1242206" cy="828689"/>
          </a:xfrm>
          <a:prstGeom prst="rect">
            <a:avLst/>
          </a:prstGeom>
        </p:spPr>
      </p:pic>
      <p:pic>
        <p:nvPicPr>
          <p:cNvPr id="5" name="Picture 2" descr="hu-logo - VMH HBO">
            <a:extLst>
              <a:ext uri="{FF2B5EF4-FFF2-40B4-BE49-F238E27FC236}">
                <a16:creationId xmlns:a16="http://schemas.microsoft.com/office/drawing/2014/main" id="{ADB4EAA1-30F7-D478-5CF0-C0C3B5F20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34" y="445708"/>
            <a:ext cx="842103" cy="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E181D422-1F3F-98B6-3C7C-4C0C5FF7A772}"/>
              </a:ext>
            </a:extLst>
          </p:cNvPr>
          <p:cNvSpPr/>
          <p:nvPr/>
        </p:nvSpPr>
        <p:spPr>
          <a:xfrm>
            <a:off x="7502982" y="4692579"/>
            <a:ext cx="1767690" cy="16478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C4C1C235-A233-16C4-246E-25E9194530FD}"/>
              </a:ext>
            </a:extLst>
          </p:cNvPr>
          <p:cNvSpPr txBox="1">
            <a:spLocks/>
          </p:cNvSpPr>
          <p:nvPr/>
        </p:nvSpPr>
        <p:spPr>
          <a:xfrm>
            <a:off x="7480963" y="5357430"/>
            <a:ext cx="1849084" cy="5762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b="1" dirty="0">
                <a:solidFill>
                  <a:schemeClr val="tx1"/>
                </a:solidFill>
                <a:latin typeface="Raleway-Heavy"/>
              </a:rPr>
              <a:t>Mee oneens </a:t>
            </a:r>
            <a:r>
              <a:rPr lang="nl-NL" dirty="0">
                <a:solidFill>
                  <a:schemeClr val="tx1"/>
                </a:solidFill>
                <a:latin typeface="Raleway-Heavy"/>
              </a:rPr>
              <a:t>	</a:t>
            </a:r>
            <a:endParaRPr lang="nl-N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7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4">
            <a:extLst>
              <a:ext uri="{FF2B5EF4-FFF2-40B4-BE49-F238E27FC236}">
                <a16:creationId xmlns:a16="http://schemas.microsoft.com/office/drawing/2014/main" id="{C93E31E7-5CFA-320F-72E1-A1F3ACDA84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06305" y="2624925"/>
            <a:ext cx="9357869" cy="366090"/>
          </a:xfrm>
        </p:spPr>
        <p:txBody>
          <a:bodyPr>
            <a:normAutofit/>
          </a:bodyPr>
          <a:lstStyle/>
          <a:p>
            <a:r>
              <a:rPr lang="nl-NL" sz="1800" i="0" u="sng" strike="noStrike" baseline="0" dirty="0">
                <a:latin typeface="Raleway-Heavy"/>
              </a:rPr>
              <a:t>45%</a:t>
            </a:r>
            <a:r>
              <a:rPr lang="nl-NL" sz="1800" i="0" u="none" strike="noStrike" baseline="0" dirty="0">
                <a:latin typeface="Raleway-Heavy"/>
              </a:rPr>
              <a:t> van de bedrijven zet stappen om gebruik te maken van nieuwe technologie*</a:t>
            </a: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8EF2D546-E06D-613A-5F0C-8DA8986BD2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5556"/>
          <a:stretch/>
        </p:blipFill>
        <p:spPr>
          <a:xfrm>
            <a:off x="516478" y="3149790"/>
            <a:ext cx="11268075" cy="745056"/>
          </a:xfrm>
          <a:prstGeom prst="rect">
            <a:avLst/>
          </a:prstGeom>
        </p:spPr>
      </p:pic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02027515-E129-74AC-FAB2-EB3D392EB7DD}"/>
              </a:ext>
            </a:extLst>
          </p:cNvPr>
          <p:cNvSpPr txBox="1">
            <a:spLocks/>
          </p:cNvSpPr>
          <p:nvPr/>
        </p:nvSpPr>
        <p:spPr>
          <a:xfrm>
            <a:off x="706306" y="6359319"/>
            <a:ext cx="9357869" cy="36609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457196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1800" b="1" i="0" kern="1200" cap="none" spc="0" baseline="0">
                <a:solidFill>
                  <a:srgbClr val="535054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57196" indent="0" algn="l" defTabSz="457196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392" indent="0" algn="l" defTabSz="457196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589" indent="0" algn="l" defTabSz="457196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785" indent="0" algn="l" defTabSz="457196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285981" indent="0" algn="l" defTabSz="457196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77" indent="0" algn="l" defTabSz="457196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73" indent="0" algn="l" defTabSz="457196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70" indent="0" algn="l" defTabSz="457196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600" b="0" dirty="0">
                <a:latin typeface="Raleway-Heavy"/>
              </a:rPr>
              <a:t>* Zoals </a:t>
            </a:r>
            <a:r>
              <a:rPr lang="en-GB" sz="1600" b="0" dirty="0">
                <a:latin typeface="Raleway-Heavy"/>
              </a:rPr>
              <a:t>Internet of Things, Artificial intelligence of </a:t>
            </a:r>
            <a:r>
              <a:rPr lang="en-GB" sz="1600" b="0" dirty="0" err="1">
                <a:latin typeface="Raleway-Heavy"/>
              </a:rPr>
              <a:t>Robotisering</a:t>
            </a:r>
            <a:endParaRPr lang="en-GB" sz="1600" b="0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1C7F84E3-EA47-C29B-BA41-890F1CE0EADD}"/>
              </a:ext>
            </a:extLst>
          </p:cNvPr>
          <p:cNvSpPr txBox="1">
            <a:spLocks/>
          </p:cNvSpPr>
          <p:nvPr/>
        </p:nvSpPr>
        <p:spPr>
          <a:xfrm>
            <a:off x="762081" y="1020542"/>
            <a:ext cx="10974229" cy="6238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>
                <a:solidFill>
                  <a:srgbClr val="ED6F2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400" dirty="0">
                <a:solidFill>
                  <a:srgbClr val="023A57"/>
                </a:solidFill>
              </a:rPr>
              <a:t>Onderzoeksresultaten </a:t>
            </a:r>
            <a:br>
              <a:rPr lang="nl-NL" sz="4400" dirty="0">
                <a:solidFill>
                  <a:srgbClr val="023A57"/>
                </a:solidFill>
              </a:rPr>
            </a:br>
            <a:r>
              <a:rPr lang="nl-NL" sz="2400" dirty="0">
                <a:solidFill>
                  <a:srgbClr val="023A57"/>
                </a:solidFill>
              </a:rPr>
              <a:t>Digitaliseringsprojecten</a:t>
            </a:r>
          </a:p>
          <a:p>
            <a:r>
              <a:rPr lang="nl-NL" sz="1800" dirty="0">
                <a:solidFill>
                  <a:srgbClr val="023A57"/>
                </a:solidFill>
              </a:rPr>
              <a:t>Uit onderzoeksrapport: Data en Digitalisering in de Logistiek 2023 – evofenedex – N=247</a:t>
            </a:r>
            <a:endParaRPr lang="nl-NL" sz="3600" dirty="0">
              <a:solidFill>
                <a:srgbClr val="023A57"/>
              </a:solidFill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ECFEAEEA-85A4-0C8E-1CA0-905E4569946B}"/>
              </a:ext>
            </a:extLst>
          </p:cNvPr>
          <p:cNvSpPr txBox="1"/>
          <p:nvPr/>
        </p:nvSpPr>
        <p:spPr>
          <a:xfrm>
            <a:off x="7980960" y="5896033"/>
            <a:ext cx="3834097" cy="64633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nl-NL" sz="1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Het complete onderzoeksrapport is beschikbaar via </a:t>
            </a:r>
            <a:r>
              <a:rPr lang="nl-NL" sz="1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  <a:hlinkClick r:id="rId4"/>
              </a:rPr>
              <a:t>de evofenedex website</a:t>
            </a:r>
            <a:r>
              <a:rPr lang="nl-NL" sz="1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</p:txBody>
      </p:sp>
      <p:pic>
        <p:nvPicPr>
          <p:cNvPr id="3" name="Afbeelding 2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E8D70543-8A2F-8108-DAA6-F93299A945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580"/>
            <a:ext cx="1062978" cy="709124"/>
          </a:xfrm>
          <a:prstGeom prst="rect">
            <a:avLst/>
          </a:prstGeom>
        </p:spPr>
      </p:pic>
      <p:pic>
        <p:nvPicPr>
          <p:cNvPr id="7" name="Picture 2" descr="hu-logo - VMH HBO">
            <a:extLst>
              <a:ext uri="{FF2B5EF4-FFF2-40B4-BE49-F238E27FC236}">
                <a16:creationId xmlns:a16="http://schemas.microsoft.com/office/drawing/2014/main" id="{CBAD2FDC-4F15-8184-E865-933858AA8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34" y="445708"/>
            <a:ext cx="842103" cy="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3EFF7062-31AA-A84C-391D-0DD896B34649}"/>
              </a:ext>
            </a:extLst>
          </p:cNvPr>
          <p:cNvSpPr txBox="1"/>
          <p:nvPr/>
        </p:nvSpPr>
        <p:spPr>
          <a:xfrm>
            <a:off x="5807033" y="3815908"/>
            <a:ext cx="15808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/>
              <a:t>Helemaal mee oneens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59293DF-54F4-9D25-8378-75472A56DE5C}"/>
              </a:ext>
            </a:extLst>
          </p:cNvPr>
          <p:cNvSpPr txBox="1"/>
          <p:nvPr/>
        </p:nvSpPr>
        <p:spPr>
          <a:xfrm>
            <a:off x="9950177" y="3831900"/>
            <a:ext cx="1418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/>
              <a:t>Helemaal mee eens</a:t>
            </a:r>
          </a:p>
        </p:txBody>
      </p:sp>
    </p:spTree>
    <p:extLst>
      <p:ext uri="{BB962C8B-B14F-4D97-AF65-F5344CB8AC3E}">
        <p14:creationId xmlns:p14="http://schemas.microsoft.com/office/powerpoint/2010/main" val="4070011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28600D22-43E6-A0C9-2BB8-8426AB5EAC4E}"/>
              </a:ext>
            </a:extLst>
          </p:cNvPr>
          <p:cNvGrpSpPr/>
          <p:nvPr/>
        </p:nvGrpSpPr>
        <p:grpSpPr>
          <a:xfrm>
            <a:off x="8730840" y="1963271"/>
            <a:ext cx="3362995" cy="4676981"/>
            <a:chOff x="8730840" y="1963271"/>
            <a:chExt cx="3362995" cy="4676981"/>
          </a:xfrm>
        </p:grpSpPr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CD952874-57D9-410A-938A-00D2A0716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30841" y="1963271"/>
              <a:ext cx="3345278" cy="2284701"/>
            </a:xfrm>
            <a:prstGeom prst="rect">
              <a:avLst/>
            </a:prstGeom>
          </p:spPr>
        </p:pic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75A1D742-3D8C-4DC0-ABE4-6D5258482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30840" y="4355551"/>
              <a:ext cx="3362995" cy="2284701"/>
            </a:xfrm>
            <a:prstGeom prst="rect">
              <a:avLst/>
            </a:prstGeom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8EED657D-9B93-4233-83CD-D0439884B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754" y="290301"/>
            <a:ext cx="8326309" cy="997510"/>
          </a:xfrm>
          <a:solidFill>
            <a:srgbClr val="023A57"/>
          </a:solidFill>
        </p:spPr>
        <p:txBody>
          <a:bodyPr>
            <a:normAutofit/>
          </a:bodyPr>
          <a:lstStyle/>
          <a:p>
            <a:r>
              <a:rPr lang="nl-NL" sz="4000" dirty="0">
                <a:solidFill>
                  <a:schemeClr val="bg1"/>
                </a:solidFill>
              </a:rPr>
              <a:t>Tijd voor verandering!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BECF129-5FAB-4005-82B7-DBFA072F9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754" y="1287811"/>
            <a:ext cx="8326309" cy="5495364"/>
          </a:xfrm>
          <a:prstGeom prst="rect">
            <a:avLst/>
          </a:prstGeom>
        </p:spPr>
      </p:pic>
      <p:pic>
        <p:nvPicPr>
          <p:cNvPr id="8" name="Afbeelding 7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62E6A1C1-303B-8BF5-B4FF-471CA2394A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5579"/>
            <a:ext cx="659755" cy="440129"/>
          </a:xfrm>
          <a:prstGeom prst="rect">
            <a:avLst/>
          </a:prstGeom>
        </p:spPr>
      </p:pic>
      <p:pic>
        <p:nvPicPr>
          <p:cNvPr id="6" name="Picture 2" descr="hu-logo - VMH HBO">
            <a:extLst>
              <a:ext uri="{FF2B5EF4-FFF2-40B4-BE49-F238E27FC236}">
                <a16:creationId xmlns:a16="http://schemas.microsoft.com/office/drawing/2014/main" id="{4CEE0DF8-69E0-A3A8-4528-1C0823639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34" y="445708"/>
            <a:ext cx="842103" cy="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48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D681572E-E758-4168-9D81-7835660DDB90}"/>
              </a:ext>
            </a:extLst>
          </p:cNvPr>
          <p:cNvSpPr txBox="1">
            <a:spLocks/>
          </p:cNvSpPr>
          <p:nvPr/>
        </p:nvSpPr>
        <p:spPr>
          <a:xfrm>
            <a:off x="838200" y="1603752"/>
            <a:ext cx="10515600" cy="595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dirty="0"/>
              <a:t>Sense of </a:t>
            </a:r>
            <a:r>
              <a:rPr lang="nl-NL" dirty="0" err="1"/>
              <a:t>excitement</a:t>
            </a:r>
            <a:r>
              <a:rPr lang="nl-NL" dirty="0"/>
              <a:t>	</a:t>
            </a:r>
          </a:p>
        </p:txBody>
      </p:sp>
      <p:sp>
        <p:nvSpPr>
          <p:cNvPr id="12" name="Tijdelijke aanduiding voor inhoud 11">
            <a:extLst>
              <a:ext uri="{FF2B5EF4-FFF2-40B4-BE49-F238E27FC236}">
                <a16:creationId xmlns:a16="http://schemas.microsoft.com/office/drawing/2014/main" id="{068167D3-3611-446C-B3DD-398226165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561" y="2354773"/>
            <a:ext cx="4361329" cy="4351338"/>
          </a:xfrm>
        </p:spPr>
        <p:txBody>
          <a:bodyPr>
            <a:normAutofit/>
          </a:bodyPr>
          <a:lstStyle/>
          <a:p>
            <a:r>
              <a:rPr lang="nl-NL" sz="2400" dirty="0"/>
              <a:t>De liefhebbers</a:t>
            </a:r>
          </a:p>
          <a:p>
            <a:r>
              <a:rPr lang="nl-NL" sz="2400" dirty="0"/>
              <a:t>De ICT-afdeling</a:t>
            </a:r>
          </a:p>
          <a:p>
            <a:r>
              <a:rPr lang="nl-NL" sz="2400" dirty="0"/>
              <a:t>De jongere medewerkers en </a:t>
            </a:r>
            <a:br>
              <a:rPr lang="nl-NL" sz="2400" dirty="0"/>
            </a:br>
            <a:r>
              <a:rPr lang="nl-NL" sz="2400" dirty="0"/>
              <a:t>de startende professional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21A6106E-0F1D-405C-ADDB-6ACCBFEB7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Waarom digitaliseren? </a:t>
            </a: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83169182-7DDC-4B80-926C-D095F886D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403" y="4109100"/>
            <a:ext cx="3492879" cy="2597011"/>
          </a:xfrm>
          <a:prstGeom prst="rect">
            <a:avLst/>
          </a:prstGeom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AE82DB42-D9B6-19C3-D39A-2AFA6FECAE7E}"/>
              </a:ext>
            </a:extLst>
          </p:cNvPr>
          <p:cNvGrpSpPr/>
          <p:nvPr/>
        </p:nvGrpSpPr>
        <p:grpSpPr>
          <a:xfrm>
            <a:off x="5199530" y="697795"/>
            <a:ext cx="6763361" cy="6067804"/>
            <a:chOff x="5199530" y="697795"/>
            <a:chExt cx="6763361" cy="6067804"/>
          </a:xfrm>
        </p:grpSpPr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2AADEF30-912E-45A9-923D-CFA34634A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50000"/>
            </a:blip>
            <a:stretch>
              <a:fillRect/>
            </a:stretch>
          </p:blipFill>
          <p:spPr>
            <a:xfrm>
              <a:off x="9148529" y="3561158"/>
              <a:ext cx="1752160" cy="1636549"/>
            </a:xfrm>
            <a:prstGeom prst="rect">
              <a:avLst/>
            </a:prstGeom>
          </p:spPr>
        </p:pic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3B5D6868-AC3B-42C2-9EBF-97B0C1334A75}"/>
                </a:ext>
              </a:extLst>
            </p:cNvPr>
            <p:cNvGrpSpPr/>
            <p:nvPr/>
          </p:nvGrpSpPr>
          <p:grpSpPr>
            <a:xfrm>
              <a:off x="5199530" y="697795"/>
              <a:ext cx="6763361" cy="6067804"/>
              <a:chOff x="5199530" y="697795"/>
              <a:chExt cx="6763361" cy="6067804"/>
            </a:xfrm>
          </p:grpSpPr>
          <p:pic>
            <p:nvPicPr>
              <p:cNvPr id="1028" name="Picture 4" descr="Donkere wolken van dreigende bezuinigingen pakken zich samen boven hoger  onderwijs | Advalvas">
                <a:extLst>
                  <a:ext uri="{FF2B5EF4-FFF2-40B4-BE49-F238E27FC236}">
                    <a16:creationId xmlns:a16="http://schemas.microsoft.com/office/drawing/2014/main" id="{2E60D057-01F1-45C3-A947-C13B64D202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1870"/>
              <a:stretch/>
            </p:blipFill>
            <p:spPr bwMode="auto">
              <a:xfrm>
                <a:off x="5199530" y="2199065"/>
                <a:ext cx="5701159" cy="44475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ijdelijke aanduiding voor inhoud 11">
                <a:extLst>
                  <a:ext uri="{FF2B5EF4-FFF2-40B4-BE49-F238E27FC236}">
                    <a16:creationId xmlns:a16="http://schemas.microsoft.com/office/drawing/2014/main" id="{91F83C0B-DEF2-4C3E-A19D-A7D46F2EBDF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71171" y="2414261"/>
                <a:ext cx="4361329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l-NL" sz="2400" dirty="0"/>
                  <a:t>Kostenbesparing</a:t>
                </a:r>
              </a:p>
              <a:p>
                <a:r>
                  <a:rPr lang="nl-NL" sz="2400" dirty="0"/>
                  <a:t>Efficiency</a:t>
                </a:r>
              </a:p>
              <a:p>
                <a:r>
                  <a:rPr lang="nl-NL" sz="2400" dirty="0"/>
                  <a:t>Personeelstekort</a:t>
                </a:r>
              </a:p>
              <a:p>
                <a:r>
                  <a:rPr lang="nl-NL" sz="2400" dirty="0"/>
                  <a:t>Wet- en regelgeving</a:t>
                </a:r>
              </a:p>
              <a:p>
                <a:r>
                  <a:rPr lang="nl-NL" sz="2400" dirty="0"/>
                  <a:t>Cybercriminaliteit</a:t>
                </a:r>
              </a:p>
              <a:p>
                <a:r>
                  <a:rPr lang="nl-NL" sz="2400" dirty="0"/>
                  <a:t>Klanten</a:t>
                </a:r>
              </a:p>
              <a:p>
                <a:r>
                  <a:rPr lang="nl-NL" sz="2400" dirty="0"/>
                  <a:t>Leveranciers</a:t>
                </a:r>
              </a:p>
              <a:p>
                <a:r>
                  <a:rPr lang="nl-NL" sz="2400" dirty="0"/>
                  <a:t>Overheidsinstanties</a:t>
                </a:r>
              </a:p>
              <a:p>
                <a:r>
                  <a:rPr lang="nl-NL" sz="2400" dirty="0"/>
                  <a:t>Verouderde systemen</a:t>
                </a:r>
              </a:p>
            </p:txBody>
          </p:sp>
          <p:pic>
            <p:nvPicPr>
              <p:cNvPr id="1030" name="Picture 6" descr="Gratis vectors en illustraties met Zwarte wolk Downloaden | Freepik">
                <a:extLst>
                  <a:ext uri="{FF2B5EF4-FFF2-40B4-BE49-F238E27FC236}">
                    <a16:creationId xmlns:a16="http://schemas.microsoft.com/office/drawing/2014/main" id="{D6695FE7-A9CD-4742-A9EF-A0461C3E17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744" b="89776" l="5911" r="95208">
                            <a14:foregroundMark x1="6070" y1="56390" x2="6070" y2="56390"/>
                            <a14:foregroundMark x1="95208" y1="58307" x2="95208" y2="5830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5390" y="697795"/>
                <a:ext cx="3317501" cy="33175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9" name="Afbeelding 8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3ECB895B-E72E-8381-D1DA-C74D1D38F9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580"/>
            <a:ext cx="1062978" cy="709124"/>
          </a:xfrm>
          <a:prstGeom prst="rect">
            <a:avLst/>
          </a:prstGeom>
        </p:spPr>
      </p:pic>
      <p:pic>
        <p:nvPicPr>
          <p:cNvPr id="11" name="Picture 2" descr="hu-logo - VMH HBO">
            <a:extLst>
              <a:ext uri="{FF2B5EF4-FFF2-40B4-BE49-F238E27FC236}">
                <a16:creationId xmlns:a16="http://schemas.microsoft.com/office/drawing/2014/main" id="{B8A2F8FD-9E77-7093-F13C-C061C7EBE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34" y="445708"/>
            <a:ext cx="842103" cy="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C592E60-C351-8E5D-5DBD-A6A210097D7D}"/>
              </a:ext>
            </a:extLst>
          </p:cNvPr>
          <p:cNvSpPr txBox="1">
            <a:spLocks/>
          </p:cNvSpPr>
          <p:nvPr/>
        </p:nvSpPr>
        <p:spPr>
          <a:xfrm>
            <a:off x="5107708" y="1598455"/>
            <a:ext cx="6468857" cy="595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dirty="0"/>
              <a:t>Sense of </a:t>
            </a:r>
            <a:r>
              <a:rPr lang="nl-NL" dirty="0" err="1"/>
              <a:t>urgency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9745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D079F5-125E-4D2B-915B-AA45E9B42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128" y="97394"/>
            <a:ext cx="10515600" cy="1325563"/>
          </a:xfrm>
        </p:spPr>
        <p:txBody>
          <a:bodyPr/>
          <a:lstStyle/>
          <a:p>
            <a:r>
              <a:rPr lang="nl-NL" dirty="0"/>
              <a:t>De (mkb) ondernemer?</a:t>
            </a:r>
          </a:p>
        </p:txBody>
      </p:sp>
      <p:pic>
        <p:nvPicPr>
          <p:cNvPr id="5" name="Picture 2" descr="Verandering en creativiteit via verbeeldingskracht">
            <a:extLst>
              <a:ext uri="{FF2B5EF4-FFF2-40B4-BE49-F238E27FC236}">
                <a16:creationId xmlns:a16="http://schemas.microsoft.com/office/drawing/2014/main" id="{30DD3E10-D3D1-47FC-B4D5-634172F7D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265" y="1387282"/>
            <a:ext cx="9354192" cy="52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C8AFD3C2-5714-4C3A-92C3-6BFEA089A4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02" t="2340" r="18489" b="16841"/>
          <a:stretch/>
        </p:blipFill>
        <p:spPr>
          <a:xfrm>
            <a:off x="2267727" y="1740022"/>
            <a:ext cx="1086349" cy="128155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DE5F13C6-0D99-492C-8BE6-A24372433A55}"/>
              </a:ext>
            </a:extLst>
          </p:cNvPr>
          <p:cNvSpPr/>
          <p:nvPr/>
        </p:nvSpPr>
        <p:spPr>
          <a:xfrm>
            <a:off x="4261608" y="1828799"/>
            <a:ext cx="3590488" cy="10150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83FBD57-7C42-49F4-9E02-99610EB3367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50000"/>
          </a:blip>
          <a:stretch>
            <a:fillRect/>
          </a:stretch>
        </p:blipFill>
        <p:spPr>
          <a:xfrm>
            <a:off x="626402" y="1501629"/>
            <a:ext cx="1752160" cy="1636549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3CFC572-375F-4FFF-9066-17F01E362A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5300" y="2878177"/>
            <a:ext cx="884849" cy="88484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979B2CC-F706-47C9-A2EA-BA7F92423E1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2893" t="17177" r="21892" b="21803"/>
          <a:stretch/>
        </p:blipFill>
        <p:spPr>
          <a:xfrm>
            <a:off x="10605210" y="3323824"/>
            <a:ext cx="829343" cy="992581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D4231E5-328F-48E7-8501-823A044C64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278724">
            <a:off x="741013" y="2964128"/>
            <a:ext cx="979948" cy="979948"/>
          </a:xfrm>
          <a:prstGeom prst="rect">
            <a:avLst/>
          </a:prstGeom>
        </p:spPr>
      </p:pic>
      <p:pic>
        <p:nvPicPr>
          <p:cNvPr id="12" name="Picture 8" descr="Public Cloud icon PNG and SVG Vector Free Download">
            <a:extLst>
              <a:ext uri="{FF2B5EF4-FFF2-40B4-BE49-F238E27FC236}">
                <a16:creationId xmlns:a16="http://schemas.microsoft.com/office/drawing/2014/main" id="{CC969337-AB2E-47CA-964F-257ADB93C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5210" y="2655153"/>
            <a:ext cx="825320" cy="69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3DAF8C9-B60C-4D94-BA73-0421CBF7B1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17435" y="4344521"/>
            <a:ext cx="658052" cy="658052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0882479D-8694-4B5C-BDA6-8B65F3EDFEDC}"/>
              </a:ext>
            </a:extLst>
          </p:cNvPr>
          <p:cNvSpPr txBox="1"/>
          <p:nvPr/>
        </p:nvSpPr>
        <p:spPr>
          <a:xfrm rot="634756">
            <a:off x="8808440" y="3692716"/>
            <a:ext cx="2114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Technologie</a:t>
            </a:r>
            <a:endParaRPr lang="en-GB" sz="2400" b="1" dirty="0"/>
          </a:p>
        </p:txBody>
      </p:sp>
      <p:pic>
        <p:nvPicPr>
          <p:cNvPr id="18" name="Afbeelding 17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858C51D5-988E-57FC-66AB-66B63BA0FA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5580"/>
            <a:ext cx="1062978" cy="709124"/>
          </a:xfrm>
          <a:prstGeom prst="rect">
            <a:avLst/>
          </a:prstGeom>
        </p:spPr>
      </p:pic>
      <p:pic>
        <p:nvPicPr>
          <p:cNvPr id="19" name="Picture 2" descr="hu-logo - VMH HBO">
            <a:extLst>
              <a:ext uri="{FF2B5EF4-FFF2-40B4-BE49-F238E27FC236}">
                <a16:creationId xmlns:a16="http://schemas.microsoft.com/office/drawing/2014/main" id="{7C5429F2-C451-6551-C38E-287979E76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34" y="445708"/>
            <a:ext cx="842103" cy="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8176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erandering en creativiteit via verbeeldingskracht">
            <a:extLst>
              <a:ext uri="{FF2B5EF4-FFF2-40B4-BE49-F238E27FC236}">
                <a16:creationId xmlns:a16="http://schemas.microsoft.com/office/drawing/2014/main" id="{BB377FB6-6B8D-4566-9766-9E013A797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265" y="1387282"/>
            <a:ext cx="9354192" cy="52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149D765E-C860-4171-B012-E1A6434E698E}"/>
              </a:ext>
            </a:extLst>
          </p:cNvPr>
          <p:cNvSpPr/>
          <p:nvPr/>
        </p:nvSpPr>
        <p:spPr>
          <a:xfrm>
            <a:off x="4261608" y="1828799"/>
            <a:ext cx="3590488" cy="10150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7262223-5366-4437-BC54-20C8C6368707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509474" y="1519207"/>
            <a:ext cx="1752160" cy="1636549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EBB85B1-BD5E-4BA1-A6C3-83243F9E55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9119" y="2934941"/>
            <a:ext cx="884849" cy="88484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75452CD-8FFB-43D3-BF2A-A69600129F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78724">
            <a:off x="741013" y="2964128"/>
            <a:ext cx="979948" cy="979948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01852D5C-18EF-4F20-B439-8B5B8C89A197}"/>
              </a:ext>
            </a:extLst>
          </p:cNvPr>
          <p:cNvSpPr txBox="1"/>
          <p:nvPr/>
        </p:nvSpPr>
        <p:spPr>
          <a:xfrm rot="634756">
            <a:off x="8808440" y="3692716"/>
            <a:ext cx="2114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Technologie</a:t>
            </a:r>
            <a:endParaRPr lang="en-GB" sz="2400" b="1" dirty="0"/>
          </a:p>
        </p:txBody>
      </p:sp>
      <p:sp>
        <p:nvSpPr>
          <p:cNvPr id="14" name="Pijl: vijfhoek 13">
            <a:extLst>
              <a:ext uri="{FF2B5EF4-FFF2-40B4-BE49-F238E27FC236}">
                <a16:creationId xmlns:a16="http://schemas.microsoft.com/office/drawing/2014/main" id="{040F2B84-F11D-4E1D-854E-1ECB6863C9EA}"/>
              </a:ext>
            </a:extLst>
          </p:cNvPr>
          <p:cNvSpPr/>
          <p:nvPr/>
        </p:nvSpPr>
        <p:spPr>
          <a:xfrm rot="21214099">
            <a:off x="3783615" y="4088795"/>
            <a:ext cx="396982" cy="369116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Pijl: punthaak 14">
            <a:extLst>
              <a:ext uri="{FF2B5EF4-FFF2-40B4-BE49-F238E27FC236}">
                <a16:creationId xmlns:a16="http://schemas.microsoft.com/office/drawing/2014/main" id="{4C4FAF0F-7749-4A34-92B3-D3CB12F310B7}"/>
              </a:ext>
            </a:extLst>
          </p:cNvPr>
          <p:cNvSpPr/>
          <p:nvPr/>
        </p:nvSpPr>
        <p:spPr>
          <a:xfrm rot="21154415">
            <a:off x="4021773" y="4045718"/>
            <a:ext cx="516040" cy="382174"/>
          </a:xfrm>
          <a:prstGeom prst="chevron">
            <a:avLst>
              <a:gd name="adj" fmla="val 5060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Pijl: punthaak 16">
            <a:extLst>
              <a:ext uri="{FF2B5EF4-FFF2-40B4-BE49-F238E27FC236}">
                <a16:creationId xmlns:a16="http://schemas.microsoft.com/office/drawing/2014/main" id="{B4A3B605-DC2B-4D37-8F5A-49D9F0102489}"/>
              </a:ext>
            </a:extLst>
          </p:cNvPr>
          <p:cNvSpPr/>
          <p:nvPr/>
        </p:nvSpPr>
        <p:spPr>
          <a:xfrm rot="21154415">
            <a:off x="7226501" y="3601552"/>
            <a:ext cx="781568" cy="382174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6A9BD1B7-BE86-44A7-9D9E-A7B393D14B58}"/>
              </a:ext>
            </a:extLst>
          </p:cNvPr>
          <p:cNvSpPr/>
          <p:nvPr/>
        </p:nvSpPr>
        <p:spPr>
          <a:xfrm>
            <a:off x="3372374" y="2213777"/>
            <a:ext cx="696256" cy="462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E7726874-FE06-4A85-99B3-E267601788F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002" t="2340" r="18489" b="16841"/>
          <a:stretch/>
        </p:blipFill>
        <p:spPr>
          <a:xfrm>
            <a:off x="2267727" y="1740022"/>
            <a:ext cx="1086349" cy="1281551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AB937457-16E4-4A3E-B24F-73D3BBDFE27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2893" t="17177" r="21892" b="21803"/>
          <a:stretch/>
        </p:blipFill>
        <p:spPr>
          <a:xfrm>
            <a:off x="10605210" y="3396791"/>
            <a:ext cx="829343" cy="992581"/>
          </a:xfrm>
          <a:prstGeom prst="rect">
            <a:avLst/>
          </a:prstGeom>
        </p:spPr>
      </p:pic>
      <p:pic>
        <p:nvPicPr>
          <p:cNvPr id="21" name="Picture 8" descr="Public Cloud icon PNG and SVG Vector Free Download">
            <a:extLst>
              <a:ext uri="{FF2B5EF4-FFF2-40B4-BE49-F238E27FC236}">
                <a16:creationId xmlns:a16="http://schemas.microsoft.com/office/drawing/2014/main" id="{5FF221BA-2507-46D1-9095-1AD752FBF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5210" y="2655153"/>
            <a:ext cx="825320" cy="69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09F5A719-84EC-4322-865B-37519B82E9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17435" y="4344521"/>
            <a:ext cx="658052" cy="658052"/>
          </a:xfrm>
          <a:prstGeom prst="rect">
            <a:avLst/>
          </a:prstGeom>
        </p:spPr>
      </p:pic>
      <p:sp>
        <p:nvSpPr>
          <p:cNvPr id="23" name="Pijl: punthaak 22">
            <a:extLst>
              <a:ext uri="{FF2B5EF4-FFF2-40B4-BE49-F238E27FC236}">
                <a16:creationId xmlns:a16="http://schemas.microsoft.com/office/drawing/2014/main" id="{270AA20D-5A8E-4C3F-B191-30CC89156386}"/>
              </a:ext>
            </a:extLst>
          </p:cNvPr>
          <p:cNvSpPr/>
          <p:nvPr/>
        </p:nvSpPr>
        <p:spPr>
          <a:xfrm rot="21154415">
            <a:off x="4381533" y="3996839"/>
            <a:ext cx="516040" cy="382174"/>
          </a:xfrm>
          <a:prstGeom prst="chevron">
            <a:avLst>
              <a:gd name="adj" fmla="val 5060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Pijl: punthaak 23">
            <a:extLst>
              <a:ext uri="{FF2B5EF4-FFF2-40B4-BE49-F238E27FC236}">
                <a16:creationId xmlns:a16="http://schemas.microsoft.com/office/drawing/2014/main" id="{13869E96-9EF7-464F-BC18-159090821749}"/>
              </a:ext>
            </a:extLst>
          </p:cNvPr>
          <p:cNvSpPr/>
          <p:nvPr/>
        </p:nvSpPr>
        <p:spPr>
          <a:xfrm rot="21154415">
            <a:off x="4734478" y="3950603"/>
            <a:ext cx="516040" cy="382174"/>
          </a:xfrm>
          <a:prstGeom prst="chevron">
            <a:avLst>
              <a:gd name="adj" fmla="val 5060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Pijl: punthaak 24">
            <a:extLst>
              <a:ext uri="{FF2B5EF4-FFF2-40B4-BE49-F238E27FC236}">
                <a16:creationId xmlns:a16="http://schemas.microsoft.com/office/drawing/2014/main" id="{4B12E7DC-E9D1-404A-A027-5758C6495F13}"/>
              </a:ext>
            </a:extLst>
          </p:cNvPr>
          <p:cNvSpPr/>
          <p:nvPr/>
        </p:nvSpPr>
        <p:spPr>
          <a:xfrm rot="21154415">
            <a:off x="5088985" y="3903642"/>
            <a:ext cx="516040" cy="382174"/>
          </a:xfrm>
          <a:prstGeom prst="chevron">
            <a:avLst>
              <a:gd name="adj" fmla="val 5060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Pijl: punthaak 25">
            <a:extLst>
              <a:ext uri="{FF2B5EF4-FFF2-40B4-BE49-F238E27FC236}">
                <a16:creationId xmlns:a16="http://schemas.microsoft.com/office/drawing/2014/main" id="{5E46F648-F26D-4858-8447-942B439661FA}"/>
              </a:ext>
            </a:extLst>
          </p:cNvPr>
          <p:cNvSpPr/>
          <p:nvPr/>
        </p:nvSpPr>
        <p:spPr>
          <a:xfrm rot="21154415">
            <a:off x="5448745" y="3854763"/>
            <a:ext cx="516040" cy="382174"/>
          </a:xfrm>
          <a:prstGeom prst="chevron">
            <a:avLst>
              <a:gd name="adj" fmla="val 5060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Pijl: punthaak 26">
            <a:extLst>
              <a:ext uri="{FF2B5EF4-FFF2-40B4-BE49-F238E27FC236}">
                <a16:creationId xmlns:a16="http://schemas.microsoft.com/office/drawing/2014/main" id="{48B3161E-F594-4AA5-A48E-1D4126A7389A}"/>
              </a:ext>
            </a:extLst>
          </p:cNvPr>
          <p:cNvSpPr/>
          <p:nvPr/>
        </p:nvSpPr>
        <p:spPr>
          <a:xfrm rot="21154415">
            <a:off x="5801690" y="3808527"/>
            <a:ext cx="516040" cy="382174"/>
          </a:xfrm>
          <a:prstGeom prst="chevron">
            <a:avLst>
              <a:gd name="adj" fmla="val 5060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Pijl: punthaak 27">
            <a:extLst>
              <a:ext uri="{FF2B5EF4-FFF2-40B4-BE49-F238E27FC236}">
                <a16:creationId xmlns:a16="http://schemas.microsoft.com/office/drawing/2014/main" id="{CAEDEB7D-FFF5-4E3A-8EE3-7DCE42E471DA}"/>
              </a:ext>
            </a:extLst>
          </p:cNvPr>
          <p:cNvSpPr/>
          <p:nvPr/>
        </p:nvSpPr>
        <p:spPr>
          <a:xfrm rot="21154415">
            <a:off x="6154703" y="3765620"/>
            <a:ext cx="516040" cy="382174"/>
          </a:xfrm>
          <a:prstGeom prst="chevron">
            <a:avLst>
              <a:gd name="adj" fmla="val 5060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Pijl: punthaak 28">
            <a:extLst>
              <a:ext uri="{FF2B5EF4-FFF2-40B4-BE49-F238E27FC236}">
                <a16:creationId xmlns:a16="http://schemas.microsoft.com/office/drawing/2014/main" id="{35618AA1-8892-4C66-BA9B-BAB6289B8E01}"/>
              </a:ext>
            </a:extLst>
          </p:cNvPr>
          <p:cNvSpPr/>
          <p:nvPr/>
        </p:nvSpPr>
        <p:spPr>
          <a:xfrm rot="21154415">
            <a:off x="6514463" y="3716741"/>
            <a:ext cx="516040" cy="382174"/>
          </a:xfrm>
          <a:prstGeom prst="chevron">
            <a:avLst>
              <a:gd name="adj" fmla="val 5060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Pijl: punthaak 29">
            <a:extLst>
              <a:ext uri="{FF2B5EF4-FFF2-40B4-BE49-F238E27FC236}">
                <a16:creationId xmlns:a16="http://schemas.microsoft.com/office/drawing/2014/main" id="{BF6ED8CF-CC0A-4C76-8375-F2DA16D06AAA}"/>
              </a:ext>
            </a:extLst>
          </p:cNvPr>
          <p:cNvSpPr/>
          <p:nvPr/>
        </p:nvSpPr>
        <p:spPr>
          <a:xfrm rot="21154415">
            <a:off x="6867408" y="3670505"/>
            <a:ext cx="516040" cy="382174"/>
          </a:xfrm>
          <a:prstGeom prst="chevron">
            <a:avLst>
              <a:gd name="adj" fmla="val 5060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Titel 6">
            <a:extLst>
              <a:ext uri="{FF2B5EF4-FFF2-40B4-BE49-F238E27FC236}">
                <a16:creationId xmlns:a16="http://schemas.microsoft.com/office/drawing/2014/main" id="{D98A9C7C-8D98-4489-B0CE-F8F09812177B}"/>
              </a:ext>
            </a:extLst>
          </p:cNvPr>
          <p:cNvSpPr txBox="1">
            <a:spLocks/>
          </p:cNvSpPr>
          <p:nvPr/>
        </p:nvSpPr>
        <p:spPr>
          <a:xfrm>
            <a:off x="1154923" y="-486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23A5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Stappen richting Digital Ready</a:t>
            </a:r>
          </a:p>
        </p:txBody>
      </p:sp>
      <p:sp>
        <p:nvSpPr>
          <p:cNvPr id="32" name="Stroomdiagram: Ponsband 31">
            <a:extLst>
              <a:ext uri="{FF2B5EF4-FFF2-40B4-BE49-F238E27FC236}">
                <a16:creationId xmlns:a16="http://schemas.microsoft.com/office/drawing/2014/main" id="{E27C6E47-1F78-49ED-A641-659B8ABD35CD}"/>
              </a:ext>
            </a:extLst>
          </p:cNvPr>
          <p:cNvSpPr/>
          <p:nvPr/>
        </p:nvSpPr>
        <p:spPr>
          <a:xfrm>
            <a:off x="8029490" y="4222448"/>
            <a:ext cx="1013017" cy="991830"/>
          </a:xfrm>
          <a:prstGeom prst="flowChartPunchedTap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Digital Ready</a:t>
            </a:r>
          </a:p>
        </p:txBody>
      </p:sp>
      <p:pic>
        <p:nvPicPr>
          <p:cNvPr id="34" name="Afbeelding 33">
            <a:extLst>
              <a:ext uri="{FF2B5EF4-FFF2-40B4-BE49-F238E27FC236}">
                <a16:creationId xmlns:a16="http://schemas.microsoft.com/office/drawing/2014/main" id="{AC4A628A-5F70-4A5D-96DC-2FF34A96F65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46144" y="1799105"/>
            <a:ext cx="829343" cy="829343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A800A6BE-F64A-43C6-B477-56C2CB1640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41512" y="5108731"/>
            <a:ext cx="809897" cy="809897"/>
          </a:xfrm>
          <a:prstGeom prst="rect">
            <a:avLst/>
          </a:prstGeom>
        </p:spPr>
      </p:pic>
      <p:pic>
        <p:nvPicPr>
          <p:cNvPr id="12" name="Afbeelding 11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C858A423-20E7-9091-8D47-AB5E1B10DC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5580"/>
            <a:ext cx="1062978" cy="709124"/>
          </a:xfrm>
          <a:prstGeom prst="rect">
            <a:avLst/>
          </a:prstGeom>
        </p:spPr>
      </p:pic>
      <p:pic>
        <p:nvPicPr>
          <p:cNvPr id="16" name="Picture 2" descr="hu-logo - VMH HBO">
            <a:extLst>
              <a:ext uri="{FF2B5EF4-FFF2-40B4-BE49-F238E27FC236}">
                <a16:creationId xmlns:a16="http://schemas.microsoft.com/office/drawing/2014/main" id="{D056DC24-E6FE-D874-2999-5EF5418AB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34" y="445708"/>
            <a:ext cx="842103" cy="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903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C9EF527-AD54-5366-8534-C498919B5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2240"/>
            <a:ext cx="12192000" cy="6858000"/>
          </a:xfrm>
          <a:prstGeom prst="rect">
            <a:avLst/>
          </a:prstGeom>
        </p:spPr>
      </p:pic>
      <p:pic>
        <p:nvPicPr>
          <p:cNvPr id="12" name="Picture 2" descr="hu-logo - VMH HBO">
            <a:extLst>
              <a:ext uri="{FF2B5EF4-FFF2-40B4-BE49-F238E27FC236}">
                <a16:creationId xmlns:a16="http://schemas.microsoft.com/office/drawing/2014/main" id="{4EEE5DE4-6016-68EA-D50D-A6611FD70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9846" y="-60661"/>
            <a:ext cx="562578" cy="56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F7C2F15-0D8F-C626-5C86-C4A6EE3E13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3979" y="-63857"/>
            <a:ext cx="626266" cy="562578"/>
          </a:xfrm>
          <a:prstGeom prst="rect">
            <a:avLst/>
          </a:prstGeom>
        </p:spPr>
      </p:pic>
      <p:pic>
        <p:nvPicPr>
          <p:cNvPr id="9" name="Afbeelding 8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1DB41230-AF11-69F6-1A21-3A9E4F3FF7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9939" y="-62240"/>
            <a:ext cx="843305" cy="56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26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AD8C6A3-8643-62EA-C4C2-62AB208722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71439"/>
            <a:ext cx="10515600" cy="1500187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NL" dirty="0">
                <a:solidFill>
                  <a:schemeClr val="accent5">
                    <a:lumMod val="75000"/>
                  </a:schemeClr>
                </a:solidFill>
              </a:rPr>
              <a:t>Investeer in de professionalisering van je team en het verbeteren van de digital </a:t>
            </a:r>
            <a:r>
              <a:rPr lang="nl-NL" dirty="0" err="1">
                <a:solidFill>
                  <a:schemeClr val="accent5">
                    <a:lumMod val="75000"/>
                  </a:schemeClr>
                </a:solidFill>
              </a:rPr>
              <a:t>readiness</a:t>
            </a:r>
            <a:r>
              <a:rPr lang="nl-NL" dirty="0">
                <a:solidFill>
                  <a:schemeClr val="accent5">
                    <a:lumMod val="75000"/>
                  </a:schemeClr>
                </a:solidFill>
              </a:rPr>
              <a:t> van jouw organisatie</a:t>
            </a:r>
            <a:br>
              <a:rPr lang="nl-NL" dirty="0">
                <a:solidFill>
                  <a:schemeClr val="accent5">
                    <a:lumMod val="75000"/>
                  </a:schemeClr>
                </a:solidFill>
              </a:rPr>
            </a:br>
            <a:endParaRPr lang="nl-NL" dirty="0">
              <a:solidFill>
                <a:schemeClr val="accent5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nl-NL" dirty="0">
                <a:solidFill>
                  <a:schemeClr val="accent5">
                    <a:lumMod val="75000"/>
                  </a:schemeClr>
                </a:solidFill>
              </a:rPr>
              <a:t>Maak gebruik van de kennis van experts, onderzoekers en onderwijs of zet studenten in om vraagstukken </a:t>
            </a:r>
            <a:r>
              <a:rPr lang="nl-NL" dirty="0" err="1">
                <a:solidFill>
                  <a:schemeClr val="accent5">
                    <a:lumMod val="75000"/>
                  </a:schemeClr>
                </a:solidFill>
              </a:rPr>
              <a:t>o.h.g.v</a:t>
            </a:r>
            <a:r>
              <a:rPr lang="nl-NL" dirty="0">
                <a:solidFill>
                  <a:schemeClr val="accent5">
                    <a:lumMod val="75000"/>
                  </a:schemeClr>
                </a:solidFill>
              </a:rPr>
              <a:t>. digitalisering voor jouw organisatie te laten uitvoeren, onder begeleiding van docenten en onderzoekers</a:t>
            </a:r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6FEBF895-77B0-20FF-883F-E19ACDEAE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80"/>
            <a:ext cx="992648" cy="662206"/>
          </a:xfrm>
          <a:prstGeom prst="rect">
            <a:avLst/>
          </a:prstGeom>
        </p:spPr>
      </p:pic>
      <p:pic>
        <p:nvPicPr>
          <p:cNvPr id="5" name="Picture 2" descr="hu-logo - VMH HBO">
            <a:extLst>
              <a:ext uri="{FF2B5EF4-FFF2-40B4-BE49-F238E27FC236}">
                <a16:creationId xmlns:a16="http://schemas.microsoft.com/office/drawing/2014/main" id="{DBE054E8-E1DF-91E1-AAD2-A939C966F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34" y="445708"/>
            <a:ext cx="842103" cy="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oogle Shape;193;p14" descr="Afbeelding met tekst, tekenfilm, Lettertype, Graphics&#10;&#10;Automatisch gegenereerde beschrijving">
            <a:extLst>
              <a:ext uri="{FF2B5EF4-FFF2-40B4-BE49-F238E27FC236}">
                <a16:creationId xmlns:a16="http://schemas.microsoft.com/office/drawing/2014/main" id="{DD460899-AC18-BD57-D39F-680F7DD1BD6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3849" y="4401990"/>
            <a:ext cx="2043794" cy="207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0;p14">
            <a:extLst>
              <a:ext uri="{FF2B5EF4-FFF2-40B4-BE49-F238E27FC236}">
                <a16:creationId xmlns:a16="http://schemas.microsoft.com/office/drawing/2014/main" id="{D7D09E3C-8DAE-7777-AA7A-1B1CCE3AD81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28003" y="4383953"/>
            <a:ext cx="2160000" cy="2093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2;p14" descr="Afbeelding met tekst, Lettertype, logo, schermopname&#10;&#10;Automatisch gegenereerde beschrijving">
            <a:extLst>
              <a:ext uri="{FF2B5EF4-FFF2-40B4-BE49-F238E27FC236}">
                <a16:creationId xmlns:a16="http://schemas.microsoft.com/office/drawing/2014/main" id="{B8CFA10E-9582-FA50-DC7A-216C2D24FBD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68735" y="4406962"/>
            <a:ext cx="2318136" cy="209302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el 6">
            <a:extLst>
              <a:ext uri="{FF2B5EF4-FFF2-40B4-BE49-F238E27FC236}">
                <a16:creationId xmlns:a16="http://schemas.microsoft.com/office/drawing/2014/main" id="{EC676DB4-FF97-7BB8-8DAB-D9CEAE8310A0}"/>
              </a:ext>
            </a:extLst>
          </p:cNvPr>
          <p:cNvSpPr txBox="1">
            <a:spLocks/>
          </p:cNvSpPr>
          <p:nvPr/>
        </p:nvSpPr>
        <p:spPr>
          <a:xfrm>
            <a:off x="838200" y="4426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23A5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Zet je volgende stap in</a:t>
            </a:r>
            <a:br>
              <a:rPr lang="nl-NL" dirty="0"/>
            </a:br>
            <a:r>
              <a:rPr lang="nl-NL" dirty="0"/>
              <a:t>digitalisering &amp; professionalisering</a:t>
            </a:r>
          </a:p>
        </p:txBody>
      </p:sp>
      <p:grpSp>
        <p:nvGrpSpPr>
          <p:cNvPr id="17" name="Groep 16">
            <a:extLst>
              <a:ext uri="{FF2B5EF4-FFF2-40B4-BE49-F238E27FC236}">
                <a16:creationId xmlns:a16="http://schemas.microsoft.com/office/drawing/2014/main" id="{F453D0E3-FB02-1FF7-69E5-52712854A3F5}"/>
              </a:ext>
            </a:extLst>
          </p:cNvPr>
          <p:cNvGrpSpPr/>
          <p:nvPr/>
        </p:nvGrpSpPr>
        <p:grpSpPr>
          <a:xfrm>
            <a:off x="8167054" y="4401990"/>
            <a:ext cx="2160001" cy="2028192"/>
            <a:chOff x="7074117" y="4242711"/>
            <a:chExt cx="2160001" cy="2028192"/>
          </a:xfrm>
        </p:grpSpPr>
        <p:pic>
          <p:nvPicPr>
            <p:cNvPr id="15" name="Google Shape;192;p14" descr="Afbeelding met tekst, Lettertype, logo, schermopname&#10;&#10;Automatisch gegenereerde beschrijving">
              <a:extLst>
                <a:ext uri="{FF2B5EF4-FFF2-40B4-BE49-F238E27FC236}">
                  <a16:creationId xmlns:a16="http://schemas.microsoft.com/office/drawing/2014/main" id="{BB41B7AE-4B32-8D56-ECE2-C1B479AFE141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074117" y="4242711"/>
              <a:ext cx="2160001" cy="2028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Afbeelding 13">
              <a:extLst>
                <a:ext uri="{FF2B5EF4-FFF2-40B4-BE49-F238E27FC236}">
                  <a16:creationId xmlns:a16="http://schemas.microsoft.com/office/drawing/2014/main" id="{1C3B7D33-AA92-40F2-3AE2-0C5111807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808215" y="4823849"/>
              <a:ext cx="749405" cy="531223"/>
            </a:xfrm>
            <a:prstGeom prst="rect">
              <a:avLst/>
            </a:prstGeom>
          </p:spPr>
        </p:pic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EE626DB9-E37A-547F-CF8B-4B9DDEC15DD8}"/>
                </a:ext>
              </a:extLst>
            </p:cNvPr>
            <p:cNvSpPr txBox="1"/>
            <p:nvPr/>
          </p:nvSpPr>
          <p:spPr>
            <a:xfrm>
              <a:off x="7857910" y="5352353"/>
              <a:ext cx="587020" cy="4001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000" b="1" dirty="0">
                  <a:solidFill>
                    <a:schemeClr val="accent5">
                      <a:lumMod val="50000"/>
                    </a:schemeClr>
                  </a:solidFill>
                  <a:latin typeface="Abadi" panose="020F0502020204030204" pitchFamily="34" charset="0"/>
                </a:rPr>
                <a:t>Kennis-</a:t>
              </a:r>
            </a:p>
            <a:p>
              <a:pPr algn="ctr"/>
              <a:r>
                <a:rPr lang="nl-NL" sz="1000" b="1" dirty="0">
                  <a:solidFill>
                    <a:schemeClr val="accent5">
                      <a:lumMod val="50000"/>
                    </a:schemeClr>
                  </a:solidFill>
                  <a:latin typeface="Abadi" panose="020F0502020204030204" pitchFamily="34" charset="0"/>
                </a:rPr>
                <a:t>experts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5739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BCCA7-2E9E-80F2-BE6D-088BB781A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1DA9064-F8D0-2170-C6F0-1D73A9F7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890" y="2129910"/>
            <a:ext cx="11092543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2600" b="1" dirty="0">
                <a:solidFill>
                  <a:srgbClr val="143852"/>
                </a:solidFill>
                <a:ea typeface="Source Sans Pro" panose="020B0503030403020204" pitchFamily="34" charset="0"/>
              </a:rPr>
              <a:t>1. Investeer in je eigen team!</a:t>
            </a:r>
            <a:br>
              <a:rPr lang="nl-NL" sz="2200" b="1" dirty="0">
                <a:solidFill>
                  <a:srgbClr val="143852"/>
                </a:solidFill>
                <a:ea typeface="Source Sans Pro" panose="020B0503030403020204" pitchFamily="34" charset="0"/>
              </a:rPr>
            </a:br>
            <a:endParaRPr lang="nl-NL" sz="2200" b="1" dirty="0">
              <a:solidFill>
                <a:srgbClr val="143852"/>
              </a:solidFill>
              <a:ea typeface="Source Sans Pro" panose="020B0503030403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2200" b="1" dirty="0">
                <a:solidFill>
                  <a:srgbClr val="143852"/>
                </a:solidFill>
                <a:effectLst/>
                <a:ea typeface="Source Sans Pro" panose="020B0503030403020204" pitchFamily="34" charset="0"/>
              </a:rPr>
              <a:t>Hogeschool Utrecht,  volg een opleiding of cursus bij een van onze opleidingen: </a:t>
            </a:r>
            <a:br>
              <a:rPr lang="nl-NL" sz="2200" b="1" dirty="0">
                <a:solidFill>
                  <a:srgbClr val="143852"/>
                </a:solidFill>
                <a:effectLst/>
                <a:ea typeface="Source Sans Pro" panose="020B0503030403020204" pitchFamily="34" charset="0"/>
              </a:rPr>
            </a:br>
            <a:r>
              <a:rPr lang="nl-NL" sz="2200" dirty="0">
                <a:ea typeface="Source Sans Pro" panose="020B0503030403020204" pitchFamily="34" charset="0"/>
                <a:hlinkClick r:id="rId3"/>
              </a:rPr>
              <a:t>Deeltijd en duale hbo-bacheloropleidingen, hbo-masteropleidingen en cursussen | Hogeschool Utrecht (hu.nl)</a:t>
            </a:r>
            <a:r>
              <a:rPr lang="nl-NL" sz="2200" dirty="0">
                <a:ea typeface="Source Sans Pro" panose="020B0503030403020204" pitchFamily="34" charset="0"/>
              </a:rPr>
              <a:t> </a:t>
            </a:r>
            <a:r>
              <a:rPr lang="nl-NL" sz="2200" dirty="0">
                <a:solidFill>
                  <a:srgbClr val="143852"/>
                </a:solidFill>
                <a:ea typeface="Source Sans Pro" panose="020B0503030403020204" pitchFamily="34" charset="0"/>
              </a:rPr>
              <a:t>of neem contact op met Nathalie Deurhof voor advies.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2200" b="1" dirty="0">
                <a:solidFill>
                  <a:srgbClr val="143852"/>
                </a:solidFill>
                <a:effectLst/>
                <a:ea typeface="Source Sans Pro" panose="020B0503030403020204" pitchFamily="34" charset="0"/>
              </a:rPr>
              <a:t>Logistiek Digitaal, </a:t>
            </a:r>
            <a:r>
              <a:rPr lang="nl-NL" sz="2200" b="1" dirty="0" err="1">
                <a:solidFill>
                  <a:srgbClr val="143852"/>
                </a:solidFill>
                <a:effectLst/>
                <a:ea typeface="Source Sans Pro" panose="020B0503030403020204" pitchFamily="34" charset="0"/>
              </a:rPr>
              <a:t>Digi</a:t>
            </a:r>
            <a:r>
              <a:rPr lang="nl-NL" sz="2200" b="1" dirty="0">
                <a:solidFill>
                  <a:srgbClr val="143852"/>
                </a:solidFill>
                <a:effectLst/>
                <a:ea typeface="Source Sans Pro" panose="020B0503030403020204" pitchFamily="34" charset="0"/>
              </a:rPr>
              <a:t>-Coach opleiding: </a:t>
            </a:r>
            <a:r>
              <a:rPr lang="nl-NL" sz="2200" dirty="0">
                <a:solidFill>
                  <a:srgbClr val="143852"/>
                </a:solidFill>
                <a:ea typeface="Source Sans Pro" panose="020B0503030403020204" pitchFamily="34" charset="0"/>
              </a:rPr>
              <a:t>L</a:t>
            </a:r>
            <a:r>
              <a:rPr lang="nl-NL" sz="2200" dirty="0">
                <a:solidFill>
                  <a:srgbClr val="143852"/>
                </a:solidFill>
                <a:effectLst/>
                <a:ea typeface="Source Sans Pro" panose="020B0503030403020204" pitchFamily="34" charset="0"/>
              </a:rPr>
              <a:t>eer je hoe je jouw collega’s kunt inspireren en begeleiden bij het ontwikkelen van digitale vaardigheden en hoe je het gebruik van data gedreven werken kunt stimuleren.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2200" b="1" dirty="0">
                <a:solidFill>
                  <a:srgbClr val="143852"/>
                </a:solidFill>
                <a:effectLst/>
                <a:ea typeface="Source Sans Pro" panose="020B0503030403020204" pitchFamily="34" charset="0"/>
              </a:rPr>
              <a:t>Met de gratis </a:t>
            </a:r>
            <a:r>
              <a:rPr lang="nl-NL" sz="2200" b="1" dirty="0">
                <a:solidFill>
                  <a:srgbClr val="143852"/>
                </a:solidFill>
                <a:effectLst/>
                <a:ea typeface="Source Sans Pro" panose="020B0503030403020204" pitchFamily="34" charset="0"/>
                <a:hlinkClick r:id="rId4"/>
              </a:rPr>
              <a:t>online</a:t>
            </a:r>
            <a:r>
              <a:rPr lang="nl-NL" sz="2200" b="1" dirty="0">
                <a:solidFill>
                  <a:srgbClr val="143852"/>
                </a:solidFill>
                <a:effectLst/>
                <a:ea typeface="Source Sans Pro" panose="020B0503030403020204" pitchFamily="34" charset="0"/>
              </a:rPr>
              <a:t> cursussen </a:t>
            </a:r>
            <a:r>
              <a:rPr lang="nl-NL" sz="2200" dirty="0">
                <a:solidFill>
                  <a:srgbClr val="143852"/>
                </a:solidFill>
                <a:effectLst/>
                <a:ea typeface="Source Sans Pro" panose="020B0503030403020204" pitchFamily="34" charset="0"/>
              </a:rPr>
              <a:t>van Logistiek Digitaal zet jij vandaag nog de volgende stap met digitaliseren: </a:t>
            </a:r>
            <a:r>
              <a:rPr lang="nl-NL" sz="2200" dirty="0">
                <a:solidFill>
                  <a:srgbClr val="143852"/>
                </a:solidFill>
                <a:ea typeface="Source Sans Pro" panose="020B0503030403020204" pitchFamily="34" charset="0"/>
                <a:hlinkClick r:id="rId4"/>
              </a:rPr>
              <a:t>www.cursus.logistiekdigitaal.nl</a:t>
            </a:r>
            <a:endParaRPr lang="nl-NL" sz="2200" dirty="0">
              <a:solidFill>
                <a:srgbClr val="143852"/>
              </a:solidFill>
              <a:effectLst/>
              <a:ea typeface="Source Sans Pro" panose="020B0503030403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2200" b="1" dirty="0">
                <a:solidFill>
                  <a:srgbClr val="023A57"/>
                </a:solidFill>
                <a:ea typeface="Source Sans Pro" panose="020B0503030403020204" pitchFamily="34" charset="0"/>
              </a:rPr>
              <a:t>Gebruik het E-book </a:t>
            </a:r>
            <a:r>
              <a:rPr lang="nl-NL" sz="2200" i="1" dirty="0">
                <a:solidFill>
                  <a:srgbClr val="023A57"/>
                </a:solidFill>
                <a:ea typeface="Source Sans Pro" panose="020B0503030403020204" pitchFamily="34" charset="0"/>
              </a:rPr>
              <a:t>“</a:t>
            </a:r>
            <a:r>
              <a:rPr lang="nl-NL" sz="2200" dirty="0" err="1">
                <a:solidFill>
                  <a:srgbClr val="023A57"/>
                </a:solidFill>
                <a:ea typeface="Source Sans Pro" panose="020B0503030403020204" pitchFamily="34" charset="0"/>
              </a:rPr>
              <a:t>Transforming</a:t>
            </a:r>
            <a:r>
              <a:rPr lang="nl-NL" sz="2200" dirty="0">
                <a:solidFill>
                  <a:srgbClr val="023A57"/>
                </a:solidFill>
                <a:ea typeface="Source Sans Pro" panose="020B0503030403020204" pitchFamily="34" charset="0"/>
              </a:rPr>
              <a:t> </a:t>
            </a:r>
            <a:r>
              <a:rPr lang="nl-NL" sz="2200" dirty="0" err="1">
                <a:solidFill>
                  <a:srgbClr val="023A57"/>
                </a:solidFill>
                <a:ea typeface="Source Sans Pro" panose="020B0503030403020204" pitchFamily="34" charset="0"/>
              </a:rPr>
              <a:t>logistics</a:t>
            </a:r>
            <a:r>
              <a:rPr lang="nl-NL" sz="2200" dirty="0">
                <a:solidFill>
                  <a:srgbClr val="023A57"/>
                </a:solidFill>
                <a:ea typeface="Source Sans Pro" panose="020B0503030403020204" pitchFamily="34" charset="0"/>
              </a:rPr>
              <a:t> </a:t>
            </a:r>
            <a:r>
              <a:rPr lang="nl-NL" sz="2200" dirty="0" err="1">
                <a:solidFill>
                  <a:srgbClr val="023A57"/>
                </a:solidFill>
                <a:ea typeface="Source Sans Pro" panose="020B0503030403020204" pitchFamily="34" charset="0"/>
              </a:rPr>
              <a:t>with</a:t>
            </a:r>
            <a:r>
              <a:rPr lang="nl-NL" sz="2200" dirty="0">
                <a:solidFill>
                  <a:srgbClr val="023A57"/>
                </a:solidFill>
                <a:ea typeface="Source Sans Pro" panose="020B0503030403020204" pitchFamily="34" charset="0"/>
              </a:rPr>
              <a:t> </a:t>
            </a:r>
            <a:r>
              <a:rPr lang="nl-NL" sz="2200" dirty="0" err="1">
                <a:solidFill>
                  <a:srgbClr val="023A57"/>
                </a:solidFill>
                <a:ea typeface="Source Sans Pro" panose="020B0503030403020204" pitchFamily="34" charset="0"/>
              </a:rPr>
              <a:t>analytics</a:t>
            </a:r>
            <a:r>
              <a:rPr lang="nl-NL" sz="2200" dirty="0">
                <a:solidFill>
                  <a:srgbClr val="023A57"/>
                </a:solidFill>
                <a:ea typeface="Source Sans Pro" panose="020B0503030403020204" pitchFamily="34" charset="0"/>
              </a:rPr>
              <a:t>: a </a:t>
            </a:r>
            <a:r>
              <a:rPr lang="nl-NL" sz="2200" dirty="0" err="1">
                <a:solidFill>
                  <a:srgbClr val="023A57"/>
                </a:solidFill>
                <a:ea typeface="Source Sans Pro" panose="020B0503030403020204" pitchFamily="34" charset="0"/>
              </a:rPr>
              <a:t>comprehensive</a:t>
            </a:r>
            <a:r>
              <a:rPr lang="nl-NL" sz="2200" dirty="0">
                <a:solidFill>
                  <a:srgbClr val="023A57"/>
                </a:solidFill>
                <a:ea typeface="Source Sans Pro" panose="020B0503030403020204" pitchFamily="34" charset="0"/>
              </a:rPr>
              <a:t> guide </a:t>
            </a:r>
            <a:r>
              <a:rPr lang="nl-NL" sz="2200" dirty="0" err="1">
                <a:solidFill>
                  <a:srgbClr val="023A57"/>
                </a:solidFill>
                <a:ea typeface="Source Sans Pro" panose="020B0503030403020204" pitchFamily="34" charset="0"/>
              </a:rPr>
              <a:t>to</a:t>
            </a:r>
            <a:r>
              <a:rPr lang="nl-NL" sz="2200" dirty="0">
                <a:solidFill>
                  <a:srgbClr val="023A57"/>
                </a:solidFill>
                <a:ea typeface="Source Sans Pro" panose="020B0503030403020204" pitchFamily="34" charset="0"/>
              </a:rPr>
              <a:t> data </a:t>
            </a:r>
            <a:r>
              <a:rPr lang="nl-NL" sz="2200" dirty="0" err="1">
                <a:solidFill>
                  <a:srgbClr val="023A57"/>
                </a:solidFill>
                <a:ea typeface="Source Sans Pro" panose="020B0503030403020204" pitchFamily="34" charset="0"/>
              </a:rPr>
              <a:t>driven</a:t>
            </a:r>
            <a:r>
              <a:rPr lang="nl-NL" sz="2200" dirty="0">
                <a:solidFill>
                  <a:srgbClr val="023A57"/>
                </a:solidFill>
                <a:ea typeface="Source Sans Pro" panose="020B0503030403020204" pitchFamily="34" charset="0"/>
              </a:rPr>
              <a:t> </a:t>
            </a:r>
            <a:r>
              <a:rPr lang="nl-NL" sz="2200" dirty="0" err="1">
                <a:solidFill>
                  <a:srgbClr val="023A57"/>
                </a:solidFill>
                <a:ea typeface="Source Sans Pro" panose="020B0503030403020204" pitchFamily="34" charset="0"/>
              </a:rPr>
              <a:t>decision</a:t>
            </a:r>
            <a:r>
              <a:rPr lang="nl-NL" sz="2200" dirty="0">
                <a:solidFill>
                  <a:srgbClr val="023A57"/>
                </a:solidFill>
                <a:ea typeface="Source Sans Pro" panose="020B0503030403020204" pitchFamily="34" charset="0"/>
              </a:rPr>
              <a:t>” voor bijscholing en zelfstudie, vervaardigd door hogescholen en toegankelijk via Logistiek Digitaal via deze </a:t>
            </a:r>
            <a:r>
              <a:rPr lang="nl-NL" sz="2200" dirty="0">
                <a:solidFill>
                  <a:srgbClr val="023A57"/>
                </a:solidFill>
                <a:ea typeface="Source Sans Pro" panose="020B0503030403020204" pitchFamily="34" charset="0"/>
                <a:hlinkClick r:id="rId5"/>
              </a:rPr>
              <a:t>link</a:t>
            </a:r>
            <a:r>
              <a:rPr lang="nl-NL" sz="2200" dirty="0">
                <a:solidFill>
                  <a:srgbClr val="023A57"/>
                </a:solidFill>
                <a:ea typeface="Source Sans Pro" panose="020B0503030403020204" pitchFamily="34" charset="0"/>
              </a:rPr>
              <a:t>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nl-NL" sz="2200" dirty="0">
              <a:solidFill>
                <a:srgbClr val="143852"/>
              </a:solidFill>
              <a:effectLst/>
              <a:ea typeface="Source Sans Pro" panose="020B0503030403020204" pitchFamily="34" charset="0"/>
            </a:endParaRPr>
          </a:p>
          <a:p>
            <a:pPr marL="457200" lvl="1" indent="0">
              <a:buNone/>
            </a:pPr>
            <a:endParaRPr lang="nl-NL" sz="2600" dirty="0">
              <a:solidFill>
                <a:srgbClr val="143852"/>
              </a:solidFill>
              <a:effectLst/>
              <a:ea typeface="Source Sans Pro" panose="020B050303040302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endParaRPr lang="nl-NL" sz="2600" dirty="0">
              <a:solidFill>
                <a:srgbClr val="143852"/>
              </a:solidFill>
              <a:ea typeface="Source Sans Pro" panose="020B0503030403020204" pitchFamily="34" charset="0"/>
            </a:endParaRPr>
          </a:p>
        </p:txBody>
      </p:sp>
      <p:pic>
        <p:nvPicPr>
          <p:cNvPr id="8" name="Afbeelding 7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E09F3878-2E51-17FD-B2E3-088B15E79B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579"/>
            <a:ext cx="1242206" cy="828689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DD694388-5643-9743-AE31-714D6A569AC2}"/>
              </a:ext>
            </a:extLst>
          </p:cNvPr>
          <p:cNvSpPr txBox="1">
            <a:spLocks/>
          </p:cNvSpPr>
          <p:nvPr/>
        </p:nvSpPr>
        <p:spPr>
          <a:xfrm>
            <a:off x="838199" y="548645"/>
            <a:ext cx="10515600" cy="1451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23A5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000" dirty="0"/>
              <a:t>Dit kunnen wij je bieden bij het zetten van de volgende stap</a:t>
            </a:r>
          </a:p>
        </p:txBody>
      </p:sp>
      <p:pic>
        <p:nvPicPr>
          <p:cNvPr id="2" name="Picture 2" descr="hu-logo - VMH HBO">
            <a:extLst>
              <a:ext uri="{FF2B5EF4-FFF2-40B4-BE49-F238E27FC236}">
                <a16:creationId xmlns:a16="http://schemas.microsoft.com/office/drawing/2014/main" id="{B958709B-3711-417A-1CA6-85F8DB9A5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34" y="445708"/>
            <a:ext cx="842103" cy="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043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46F03C-2DFD-3B89-28A1-63ADBF9BC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FAC81ED-EF33-F2E1-A9E3-7B4CED39D6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705"/>
          <a:stretch/>
        </p:blipFill>
        <p:spPr>
          <a:xfrm>
            <a:off x="-91708" y="0"/>
            <a:ext cx="12283708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952D1C5-66CA-C8E6-FF95-F694C9D56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938" y="2330713"/>
            <a:ext cx="3400900" cy="284837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49EA9518-AB77-B3AD-5E79-53DFCA4438E2}"/>
              </a:ext>
            </a:extLst>
          </p:cNvPr>
          <p:cNvSpPr txBox="1"/>
          <p:nvPr/>
        </p:nvSpPr>
        <p:spPr>
          <a:xfrm>
            <a:off x="5698671" y="6308209"/>
            <a:ext cx="6146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hlinkClick r:id="rId5"/>
              </a:rPr>
              <a:t>Link naar e-book: </a:t>
            </a:r>
            <a:r>
              <a:rPr lang="nl-NL" dirty="0" err="1">
                <a:hlinkClick r:id="rId5"/>
              </a:rPr>
              <a:t>Transforming</a:t>
            </a:r>
            <a:r>
              <a:rPr lang="nl-NL" dirty="0">
                <a:hlinkClick r:id="rId5"/>
              </a:rPr>
              <a:t> Logistics </a:t>
            </a:r>
            <a:r>
              <a:rPr lang="nl-NL" dirty="0" err="1">
                <a:hlinkClick r:id="rId5"/>
              </a:rPr>
              <a:t>with</a:t>
            </a:r>
            <a:r>
              <a:rPr lang="nl-NL" dirty="0">
                <a:hlinkClick r:id="rId5"/>
              </a:rPr>
              <a:t> Analytics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3327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BCCA7-2E9E-80F2-BE6D-088BB781A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1DA9064-F8D0-2170-C6F0-1D73A9F7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077" y="2129909"/>
            <a:ext cx="10716492" cy="4722511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nl-NL" sz="6200" b="1" dirty="0">
                <a:solidFill>
                  <a:srgbClr val="14385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2. G</a:t>
            </a:r>
            <a:r>
              <a:rPr lang="nl-NL" sz="6200" b="1" dirty="0">
                <a:solidFill>
                  <a:srgbClr val="143852"/>
                </a:solidFill>
                <a:effectLst/>
                <a:ea typeface="Source Sans Pro" panose="020B0503030403020204" pitchFamily="34" charset="0"/>
              </a:rPr>
              <a:t>ebruik expertise</a:t>
            </a:r>
            <a:r>
              <a:rPr lang="nl-NL" sz="6200" b="1" dirty="0">
                <a:solidFill>
                  <a:srgbClr val="143852"/>
                </a:solidFill>
                <a:ea typeface="Source Sans Pro" panose="020B0503030403020204" pitchFamily="34" charset="0"/>
              </a:rPr>
              <a:t> van </a:t>
            </a:r>
            <a:r>
              <a:rPr lang="nl-NL" sz="6200" b="1" dirty="0">
                <a:solidFill>
                  <a:srgbClr val="143852"/>
                </a:solidFill>
                <a:effectLst/>
                <a:ea typeface="Source Sans Pro" panose="020B0503030403020204" pitchFamily="34" charset="0"/>
              </a:rPr>
              <a:t>Logistiek Digitaal, Hogeschool Utrecht of regionale Logistiek makelaars: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4900" b="1" dirty="0">
                <a:solidFill>
                  <a:srgbClr val="023A57"/>
                </a:solidFill>
                <a:effectLst/>
                <a:ea typeface="Source Sans Pro" panose="020B0503030403020204" pitchFamily="34" charset="0"/>
              </a:rPr>
              <a:t>Ivo </a:t>
            </a:r>
            <a:r>
              <a:rPr lang="nl-NL" sz="4900" b="1" dirty="0" err="1">
                <a:solidFill>
                  <a:srgbClr val="023A57"/>
                </a:solidFill>
                <a:effectLst/>
                <a:ea typeface="Source Sans Pro" panose="020B0503030403020204" pitchFamily="34" charset="0"/>
              </a:rPr>
              <a:t>Santegoets</a:t>
            </a:r>
            <a:r>
              <a:rPr lang="nl-NL" sz="4900" b="1" dirty="0">
                <a:solidFill>
                  <a:srgbClr val="023A57"/>
                </a:solidFill>
                <a:effectLst/>
                <a:ea typeface="Source Sans Pro" panose="020B0503030403020204" pitchFamily="34" charset="0"/>
              </a:rPr>
              <a:t>, </a:t>
            </a:r>
            <a:r>
              <a:rPr lang="nl-NL" sz="4900" dirty="0">
                <a:solidFill>
                  <a:srgbClr val="023A57"/>
                </a:solidFill>
                <a:effectLst/>
                <a:ea typeface="Source Sans Pro" panose="020B0503030403020204" pitchFamily="34" charset="0"/>
              </a:rPr>
              <a:t>ben je ZZP’er of </a:t>
            </a:r>
            <a:r>
              <a:rPr lang="nl-NL" sz="4900" dirty="0" err="1">
                <a:solidFill>
                  <a:srgbClr val="023A57"/>
                </a:solidFill>
                <a:effectLst/>
                <a:ea typeface="Source Sans Pro" panose="020B0503030403020204" pitchFamily="34" charset="0"/>
              </a:rPr>
              <a:t>MKB’er</a:t>
            </a:r>
            <a:r>
              <a:rPr lang="nl-NL" sz="4900" dirty="0">
                <a:solidFill>
                  <a:srgbClr val="023A57"/>
                </a:solidFill>
                <a:effectLst/>
                <a:ea typeface="Source Sans Pro" panose="020B0503030403020204" pitchFamily="34" charset="0"/>
              </a:rPr>
              <a:t> en krijg je te maken met de ZE-zone? </a:t>
            </a:r>
            <a:br>
              <a:rPr lang="nl-NL" sz="4900" dirty="0">
                <a:solidFill>
                  <a:srgbClr val="023A57"/>
                </a:solidFill>
                <a:effectLst/>
                <a:ea typeface="Source Sans Pro" panose="020B0503030403020204" pitchFamily="34" charset="0"/>
              </a:rPr>
            </a:br>
            <a:r>
              <a:rPr lang="nl-NL" sz="4900" dirty="0">
                <a:solidFill>
                  <a:srgbClr val="023A57"/>
                </a:solidFill>
                <a:effectLst/>
                <a:ea typeface="Source Sans Pro" panose="020B0503030403020204" pitchFamily="34" charset="0"/>
              </a:rPr>
              <a:t>06-29749097, </a:t>
            </a:r>
            <a:r>
              <a:rPr lang="nl-NL" sz="4900" dirty="0">
                <a:solidFill>
                  <a:srgbClr val="023A57"/>
                </a:solidFill>
                <a:effectLst/>
                <a:ea typeface="Source Sans Pro" panose="020B0503030403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ivo.santegoets@utrecht.nl</a:t>
            </a:r>
            <a:endParaRPr lang="nl-NL" sz="4900" dirty="0">
              <a:solidFill>
                <a:srgbClr val="023A57"/>
              </a:solidFill>
              <a:effectLst/>
              <a:ea typeface="Source Sans Pro" panose="020B0503030403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4900" b="1" dirty="0">
                <a:solidFill>
                  <a:srgbClr val="023A57"/>
                </a:solidFill>
                <a:effectLst/>
                <a:ea typeface="Source Sans Pro" panose="020B0503030403020204" pitchFamily="34" charset="0"/>
              </a:rPr>
              <a:t>Berend van </a:t>
            </a:r>
            <a:r>
              <a:rPr lang="nl-NL" sz="4900" b="1" dirty="0" err="1">
                <a:solidFill>
                  <a:srgbClr val="023A57"/>
                </a:solidFill>
                <a:effectLst/>
                <a:ea typeface="Source Sans Pro" panose="020B0503030403020204" pitchFamily="34" charset="0"/>
              </a:rPr>
              <a:t>Heezik</a:t>
            </a:r>
            <a:r>
              <a:rPr lang="nl-NL" sz="4900" b="1" dirty="0">
                <a:solidFill>
                  <a:srgbClr val="023A57"/>
                </a:solidFill>
                <a:ea typeface="Source Sans Pro" panose="020B0503030403020204" pitchFamily="34" charset="0"/>
              </a:rPr>
              <a:t>, 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voor vragen of </a:t>
            </a:r>
            <a:r>
              <a:rPr lang="nl-NL" sz="4900" dirty="0">
                <a:solidFill>
                  <a:srgbClr val="023A57"/>
                </a:solidFill>
                <a:effectLst/>
                <a:ea typeface="Source Sans Pro" panose="020B0503030403020204" pitchFamily="34" charset="0"/>
              </a:rPr>
              <a:t> gewoon eens sparren over je huidige goederenstromen of vervoer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.</a:t>
            </a:r>
            <a:br>
              <a:rPr lang="nl-NL" sz="4900" dirty="0">
                <a:solidFill>
                  <a:srgbClr val="023A57"/>
                </a:solidFill>
                <a:effectLst/>
                <a:ea typeface="Source Sans Pro" panose="020B0503030403020204" pitchFamily="34" charset="0"/>
              </a:rPr>
            </a:br>
            <a:r>
              <a:rPr lang="nl-NL" sz="4900" dirty="0">
                <a:solidFill>
                  <a:srgbClr val="023A57"/>
                </a:solidFill>
                <a:effectLst/>
                <a:ea typeface="Source Sans Pro" panose="020B0503030403020204" pitchFamily="34" charset="0"/>
              </a:rPr>
              <a:t>06-49319493, </a:t>
            </a:r>
            <a:r>
              <a:rPr lang="nl-NL" sz="4900" u="none" strike="noStrike" dirty="0">
                <a:solidFill>
                  <a:srgbClr val="023A57"/>
                </a:solidFill>
                <a:effectLst/>
                <a:ea typeface="Source Sans Pro" panose="020B0503030403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berend.van.heezik@utrecht.nl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 </a:t>
            </a:r>
            <a:endParaRPr lang="nl-NL" sz="4900" u="none" strike="noStrike" dirty="0">
              <a:solidFill>
                <a:srgbClr val="023A57"/>
              </a:solidFill>
              <a:effectLst/>
              <a:ea typeface="Source Sans Pro" panose="020B0503030403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4900" b="1" dirty="0">
                <a:solidFill>
                  <a:srgbClr val="023A57"/>
                </a:solidFill>
                <a:ea typeface="Source Sans Pro" panose="020B0503030403020204" pitchFamily="34" charset="0"/>
              </a:rPr>
              <a:t>Frans-Luuk Bouwers, 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het liefst samen met andere stakeholders in de keten. Expertise ligt op het vlak van logistiek en met name stadsdistributie. 06-29399389, 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frans-luuk@lastmileexpert.nl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4900" b="1" dirty="0">
                <a:solidFill>
                  <a:srgbClr val="023A57"/>
                </a:solidFill>
                <a:ea typeface="Source Sans Pro" panose="020B0503030403020204" pitchFamily="34" charset="0"/>
              </a:rPr>
              <a:t>Jacques van Soest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, logistiek adviseur </a:t>
            </a:r>
            <a:r>
              <a:rPr lang="nl-NL" sz="4900" dirty="0" err="1">
                <a:solidFill>
                  <a:srgbClr val="023A57"/>
                </a:solidFill>
                <a:ea typeface="Source Sans Pro" panose="020B0503030403020204" pitchFamily="34" charset="0"/>
              </a:rPr>
              <a:t>o.h.g.v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. goederenvervoer en duurzaamheid. </a:t>
            </a:r>
            <a:b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</a:b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06-81349973, 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Jacques.van.soest@provincie-utrecht.nl</a:t>
            </a:r>
            <a:endParaRPr lang="nl-NL" sz="4900" dirty="0">
              <a:solidFill>
                <a:srgbClr val="023A57"/>
              </a:solidFill>
              <a:ea typeface="Source Sans Pro" panose="020B0503030403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4900" b="1" dirty="0">
                <a:solidFill>
                  <a:srgbClr val="023A57"/>
                </a:solidFill>
                <a:ea typeface="Source Sans Pro" panose="020B0503030403020204" pitchFamily="34" charset="0"/>
              </a:rPr>
              <a:t>Rick </a:t>
            </a:r>
            <a:r>
              <a:rPr lang="nl-NL" sz="4900" b="1" dirty="0" err="1">
                <a:solidFill>
                  <a:srgbClr val="023A57"/>
                </a:solidFill>
                <a:ea typeface="Source Sans Pro" panose="020B0503030403020204" pitchFamily="34" charset="0"/>
              </a:rPr>
              <a:t>Reijersen</a:t>
            </a:r>
            <a:r>
              <a:rPr lang="nl-NL" sz="4900" b="1" dirty="0">
                <a:solidFill>
                  <a:srgbClr val="023A57"/>
                </a:solidFill>
                <a:ea typeface="Source Sans Pro" panose="020B0503030403020204" pitchFamily="34" charset="0"/>
              </a:rPr>
              <a:t> van Buuren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, Adviseur digitalisering Logistiek Digitaal.</a:t>
            </a:r>
            <a:b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</a:b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06-14769378, 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rick@logistiekdigitaal.nl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,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4900" b="1" dirty="0">
                <a:solidFill>
                  <a:srgbClr val="023A57"/>
                </a:solidFill>
                <a:ea typeface="Source Sans Pro" panose="020B0503030403020204" pitchFamily="34" charset="0"/>
              </a:rPr>
              <a:t>André Amoraal en Frans-Luuk Bouwers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, accountmanagers Hogeschool Utrecht voor samenwerking op logistieke vraagstukken met studenten of voor inhuur van experts/onderzoekers op onderwerpen als digitale transitie in de logistiek, AI, digital </a:t>
            </a:r>
            <a:r>
              <a:rPr lang="nl-NL" sz="4900" dirty="0" err="1">
                <a:solidFill>
                  <a:srgbClr val="023A57"/>
                </a:solidFill>
                <a:ea typeface="Source Sans Pro" panose="020B0503030403020204" pitchFamily="34" charset="0"/>
              </a:rPr>
              <a:t>twins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, </a:t>
            </a:r>
            <a:r>
              <a:rPr lang="nl-NL" sz="4900" dirty="0" err="1">
                <a:solidFill>
                  <a:srgbClr val="023A57"/>
                </a:solidFill>
                <a:ea typeface="Source Sans Pro" panose="020B0503030403020204" pitchFamily="34" charset="0"/>
              </a:rPr>
              <a:t>process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 </a:t>
            </a:r>
            <a:r>
              <a:rPr lang="nl-NL" sz="4900" dirty="0" err="1">
                <a:solidFill>
                  <a:srgbClr val="023A57"/>
                </a:solidFill>
                <a:ea typeface="Source Sans Pro" panose="020B0503030403020204" pitchFamily="34" charset="0"/>
              </a:rPr>
              <a:t>mining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, IT, human </a:t>
            </a:r>
            <a:r>
              <a:rPr lang="nl-NL" sz="4900" dirty="0" err="1">
                <a:solidFill>
                  <a:srgbClr val="023A57"/>
                </a:solidFill>
                <a:ea typeface="Source Sans Pro" panose="020B0503030403020204" pitchFamily="34" charset="0"/>
              </a:rPr>
              <a:t>capital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 vraagstukken, etc.</a:t>
            </a:r>
            <a:b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</a:b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06-29399389, 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frans-luuk.bouwers@hu.nl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</a:rPr>
              <a:t> of 06-39187784, </a:t>
            </a:r>
            <a:r>
              <a:rPr lang="nl-NL" sz="4900" dirty="0">
                <a:solidFill>
                  <a:srgbClr val="023A57"/>
                </a:solidFill>
                <a:ea typeface="Source Sans Pro" panose="020B0503030403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André.amoraal@hu.nl</a:t>
            </a:r>
            <a:endParaRPr lang="nl-NL" sz="4900" dirty="0">
              <a:solidFill>
                <a:srgbClr val="023A57"/>
              </a:solidFill>
              <a:ea typeface="Source Sans Pro" panose="020B0503030403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nl-NL" sz="4900" dirty="0">
              <a:solidFill>
                <a:srgbClr val="023A57"/>
              </a:solidFill>
              <a:ea typeface="Source Sans Pro" panose="020B0503030403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nl-NL" sz="2600" i="1" dirty="0">
              <a:solidFill>
                <a:srgbClr val="023A57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nl-NL" sz="2600" i="1" dirty="0">
              <a:solidFill>
                <a:srgbClr val="023A57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8" name="Afbeelding 7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E09F3878-2E51-17FD-B2E3-088B15E79B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5579"/>
            <a:ext cx="1242206" cy="828689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DD694388-5643-9743-AE31-714D6A569AC2}"/>
              </a:ext>
            </a:extLst>
          </p:cNvPr>
          <p:cNvSpPr txBox="1">
            <a:spLocks/>
          </p:cNvSpPr>
          <p:nvPr/>
        </p:nvSpPr>
        <p:spPr>
          <a:xfrm>
            <a:off x="838199" y="548645"/>
            <a:ext cx="10515600" cy="1451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23A5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000" dirty="0"/>
              <a:t>Dit kunnen wij je bieden bij het zetten van</a:t>
            </a:r>
            <a:br>
              <a:rPr lang="nl-NL" sz="4000" dirty="0"/>
            </a:br>
            <a:r>
              <a:rPr lang="nl-NL" sz="4000" dirty="0"/>
              <a:t>de volgende stap</a:t>
            </a:r>
          </a:p>
        </p:txBody>
      </p:sp>
      <p:pic>
        <p:nvPicPr>
          <p:cNvPr id="2" name="Picture 2" descr="hu-logo - VMH HBO">
            <a:extLst>
              <a:ext uri="{FF2B5EF4-FFF2-40B4-BE49-F238E27FC236}">
                <a16:creationId xmlns:a16="http://schemas.microsoft.com/office/drawing/2014/main" id="{0CFAC21E-4570-AFA7-17D0-9179E7B00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34" y="445708"/>
            <a:ext cx="842103" cy="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0135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852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7BE416-5F3A-F72F-1997-7E2CF55C5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000" y="3050698"/>
            <a:ext cx="10800000" cy="2669005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14422243-8047-2AFD-1668-12745625D494}"/>
              </a:ext>
            </a:extLst>
          </p:cNvPr>
          <p:cNvSpPr txBox="1"/>
          <p:nvPr/>
        </p:nvSpPr>
        <p:spPr>
          <a:xfrm>
            <a:off x="1719943" y="5810937"/>
            <a:ext cx="85892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kosteloos hulp via Hogeschool Utrecht &amp; Logistiek Digitaal, maak er gebruik van!</a:t>
            </a:r>
          </a:p>
        </p:txBody>
      </p:sp>
      <p:pic>
        <p:nvPicPr>
          <p:cNvPr id="15362" name="Picture 2" descr="Nathalie Deurhof">
            <a:extLst>
              <a:ext uri="{FF2B5EF4-FFF2-40B4-BE49-F238E27FC236}">
                <a16:creationId xmlns:a16="http://schemas.microsoft.com/office/drawing/2014/main" id="{97BC8FE0-E77A-20AD-A6E0-EE87445C1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5" y="867471"/>
            <a:ext cx="1963069" cy="197501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44E22F5C-F2CF-37A9-C908-CE69B8D6C92F}"/>
              </a:ext>
            </a:extLst>
          </p:cNvPr>
          <p:cNvSpPr txBox="1"/>
          <p:nvPr/>
        </p:nvSpPr>
        <p:spPr>
          <a:xfrm>
            <a:off x="4779286" y="1138295"/>
            <a:ext cx="64878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i="0" dirty="0">
                <a:solidFill>
                  <a:schemeClr val="bg1"/>
                </a:solidFill>
                <a:effectLst/>
                <a:latin typeface="-apple-syste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Nathalie Deurhof</a:t>
            </a:r>
            <a:endParaRPr lang="nl-NL" b="1" i="0" dirty="0">
              <a:solidFill>
                <a:schemeClr val="bg1"/>
              </a:solidFill>
              <a:effectLst/>
              <a:latin typeface="-apple-system"/>
            </a:endParaRPr>
          </a:p>
          <a:p>
            <a:r>
              <a:rPr lang="nl-NL" b="1" dirty="0">
                <a:solidFill>
                  <a:schemeClr val="bg1"/>
                </a:solidFill>
                <a:latin typeface="-apple-system"/>
              </a:rPr>
              <a:t>Opleidingsmanager bachelor Logistics Management</a:t>
            </a:r>
          </a:p>
          <a:p>
            <a:r>
              <a:rPr lang="nl-NL" b="1" dirty="0">
                <a:solidFill>
                  <a:schemeClr val="bg1"/>
                </a:solidFill>
                <a:latin typeface="-apple-system"/>
                <a:hlinkClick r:id="rId6"/>
              </a:rPr>
              <a:t>Nathalie.deurhof@hu.nl</a:t>
            </a:r>
            <a:r>
              <a:rPr lang="nl-NL" b="1" dirty="0">
                <a:solidFill>
                  <a:schemeClr val="bg1"/>
                </a:solidFill>
                <a:latin typeface="-apple-system"/>
              </a:rPr>
              <a:t>, 06-38762356</a:t>
            </a:r>
          </a:p>
          <a:p>
            <a:r>
              <a:rPr lang="nl-NL" b="1" dirty="0">
                <a:solidFill>
                  <a:schemeClr val="bg1"/>
                </a:solidFill>
                <a:latin typeface="-apple-system"/>
              </a:rPr>
              <a:t>Contactpersonen vanuit de HU voor ons werkveld: </a:t>
            </a:r>
          </a:p>
          <a:p>
            <a:r>
              <a:rPr lang="nl-NL" b="1" dirty="0">
                <a:solidFill>
                  <a:schemeClr val="bg1"/>
                </a:solidFill>
                <a:latin typeface="-apple-system"/>
              </a:rPr>
              <a:t>Frans-Luuk Bouwers, </a:t>
            </a:r>
            <a:r>
              <a:rPr lang="nl-NL" b="1" dirty="0">
                <a:solidFill>
                  <a:schemeClr val="bg1"/>
                </a:solidFill>
                <a:latin typeface="-apple-system"/>
                <a:hlinkClick r:id="rId7"/>
              </a:rPr>
              <a:t>frans-luuk.bouwers@hu.nl</a:t>
            </a:r>
            <a:endParaRPr lang="nl-NL" b="1" dirty="0">
              <a:solidFill>
                <a:schemeClr val="bg1"/>
              </a:solidFill>
              <a:latin typeface="-apple-system"/>
            </a:endParaRPr>
          </a:p>
          <a:p>
            <a:r>
              <a:rPr lang="nl-NL" b="1" dirty="0">
                <a:solidFill>
                  <a:schemeClr val="bg1"/>
                </a:solidFill>
                <a:latin typeface="-apple-system"/>
              </a:rPr>
              <a:t>André Amoraal, </a:t>
            </a:r>
            <a:r>
              <a:rPr lang="nl-NL" b="1" dirty="0">
                <a:solidFill>
                  <a:schemeClr val="bg1"/>
                </a:solidFill>
                <a:latin typeface="-apple-system"/>
                <a:hlinkClick r:id="rId8"/>
              </a:rPr>
              <a:t>andre.amoraal@hu.nl</a:t>
            </a:r>
            <a:r>
              <a:rPr lang="nl-NL" b="1" dirty="0">
                <a:solidFill>
                  <a:schemeClr val="bg1"/>
                </a:solidFill>
                <a:latin typeface="-apple-system"/>
              </a:rPr>
              <a:t> </a:t>
            </a:r>
          </a:p>
          <a:p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2" name="Afbeelding 1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A91630C6-6699-71DC-5636-BAD29E9080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579"/>
            <a:ext cx="1242206" cy="828689"/>
          </a:xfrm>
          <a:prstGeom prst="rect">
            <a:avLst/>
          </a:prstGeom>
        </p:spPr>
      </p:pic>
      <p:grpSp>
        <p:nvGrpSpPr>
          <p:cNvPr id="8" name="Groep 7">
            <a:extLst>
              <a:ext uri="{FF2B5EF4-FFF2-40B4-BE49-F238E27FC236}">
                <a16:creationId xmlns:a16="http://schemas.microsoft.com/office/drawing/2014/main" id="{75D331FA-1F46-52C5-3F6D-04CFB5889160}"/>
              </a:ext>
            </a:extLst>
          </p:cNvPr>
          <p:cNvGrpSpPr/>
          <p:nvPr/>
        </p:nvGrpSpPr>
        <p:grpSpPr>
          <a:xfrm>
            <a:off x="3400424" y="2586038"/>
            <a:ext cx="780383" cy="302062"/>
            <a:chOff x="9399079" y="676928"/>
            <a:chExt cx="1293544" cy="334537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DF202AA7-D958-157A-6B1A-F3C53E04213C}"/>
                </a:ext>
              </a:extLst>
            </p:cNvPr>
            <p:cNvSpPr/>
            <p:nvPr/>
          </p:nvSpPr>
          <p:spPr>
            <a:xfrm>
              <a:off x="9399079" y="676928"/>
              <a:ext cx="1293544" cy="3345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11" name="Afbeelding 10">
              <a:extLst>
                <a:ext uri="{FF2B5EF4-FFF2-40B4-BE49-F238E27FC236}">
                  <a16:creationId xmlns:a16="http://schemas.microsoft.com/office/drawing/2014/main" id="{B6324D8D-A478-4599-FB05-FBF3D96DC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54834" y="699786"/>
              <a:ext cx="1229434" cy="3005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DIL kleurenpale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9FE2"/>
      </a:accent1>
      <a:accent2>
        <a:srgbClr val="97C141"/>
      </a:accent2>
      <a:accent3>
        <a:srgbClr val="003A57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0222_DIL_sjabloon_ppt_presentatie_versie2" id="{5F8EFA09-3415-FE43-9809-7E86D856A3BB}" vid="{C83A43D0-6E86-6744-81F3-B0F5F1AC8508}"/>
    </a:ext>
  </a:extLst>
</a:theme>
</file>

<file path=ppt/theme/theme2.xml><?xml version="1.0" encoding="utf-8"?>
<a:theme xmlns:a="http://schemas.openxmlformats.org/drawingml/2006/main" name="1_Kantoorthema">
  <a:themeElements>
    <a:clrScheme name="DIL kleurenpale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9FE2"/>
      </a:accent1>
      <a:accent2>
        <a:srgbClr val="97C141"/>
      </a:accent2>
      <a:accent3>
        <a:srgbClr val="003A57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0222_DIL_sjabloon_ppt_presentatie_versie2" id="{5F8EFA09-3415-FE43-9809-7E86D856A3BB}" vid="{F3E79385-AFBA-E84D-B810-AD0D9F9304C9}"/>
    </a:ext>
  </a:extLst>
</a:theme>
</file>

<file path=ppt/theme/theme3.xml><?xml version="1.0" encoding="utf-8"?>
<a:theme xmlns:a="http://schemas.openxmlformats.org/drawingml/2006/main" name="1_Aangepast ontwerp">
  <a:themeElements>
    <a:clrScheme name="DIL kleurenpale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9FE2"/>
      </a:accent1>
      <a:accent2>
        <a:srgbClr val="97C141"/>
      </a:accent2>
      <a:accent3>
        <a:srgbClr val="003A57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0222_DIL_sjabloon_ppt_presentatie_versie2" id="{5F8EFA09-3415-FE43-9809-7E86D856A3BB}" vid="{9D7C260F-B7E3-3E4E-B7EB-8CAE07718336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26e1929-5592-4a80-af4a-1c7c6d312cb9">
      <Terms xmlns="http://schemas.microsoft.com/office/infopath/2007/PartnerControls"/>
    </lcf76f155ced4ddcb4097134ff3c332f>
    <TaxCatchAll xmlns="4a39a070-98d6-435a-8224-375f2591a44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E17A1ED471934F9155FB946577FCBE" ma:contentTypeVersion="16" ma:contentTypeDescription="Een nieuw document maken." ma:contentTypeScope="" ma:versionID="eb9fc2ed8e2f9bbe646de617e0c1b900">
  <xsd:schema xmlns:xsd="http://www.w3.org/2001/XMLSchema" xmlns:xs="http://www.w3.org/2001/XMLSchema" xmlns:p="http://schemas.microsoft.com/office/2006/metadata/properties" xmlns:ns2="a26e1929-5592-4a80-af4a-1c7c6d312cb9" xmlns:ns3="4a39a070-98d6-435a-8224-375f2591a444" targetNamespace="http://schemas.microsoft.com/office/2006/metadata/properties" ma:root="true" ma:fieldsID="478c46e75cc427dfa9e55ce17189e2d9" ns2:_="" ns3:_="">
    <xsd:import namespace="a26e1929-5592-4a80-af4a-1c7c6d312cb9"/>
    <xsd:import namespace="4a39a070-98d6-435a-8224-375f2591a4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6e1929-5592-4a80-af4a-1c7c6d312c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88d55ddb-734d-4a5b-87dd-e19f3b8dd5c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39a070-98d6-435a-8224-375f2591a44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00a4d7c-df4c-41f1-9bf7-e8c281d7ffaf}" ma:internalName="TaxCatchAll" ma:showField="CatchAllData" ma:web="4a39a070-98d6-435a-8224-375f2591a4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79A621-D9D5-42F5-BA75-8F358A8458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98D49E-4DB4-4D2E-9B99-09540346863B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4a39a070-98d6-435a-8224-375f2591a444"/>
    <ds:schemaRef ds:uri="http://www.w3.org/XML/1998/namespace"/>
    <ds:schemaRef ds:uri="http://purl.org/dc/elements/1.1/"/>
    <ds:schemaRef ds:uri="a26e1929-5592-4a80-af4a-1c7c6d312cb9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46476659-5222-4476-90FF-48B65C6EDE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6e1929-5592-4a80-af4a-1c7c6d312cb9"/>
    <ds:schemaRef ds:uri="4a39a070-98d6-435a-8224-375f2591a4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Aangepast ontwerp</Template>
  <TotalTime>1121</TotalTime>
  <Words>1122</Words>
  <Application>Microsoft Office PowerPoint</Application>
  <PresentationFormat>Breedbeeld</PresentationFormat>
  <Paragraphs>137</Paragraphs>
  <Slides>26</Slides>
  <Notes>22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11</vt:i4>
      </vt:variant>
      <vt:variant>
        <vt:lpstr>Thema</vt:lpstr>
      </vt:variant>
      <vt:variant>
        <vt:i4>4</vt:i4>
      </vt:variant>
      <vt:variant>
        <vt:lpstr>Diatitels</vt:lpstr>
      </vt:variant>
      <vt:variant>
        <vt:i4>26</vt:i4>
      </vt:variant>
    </vt:vector>
  </HeadingPairs>
  <TitlesOfParts>
    <vt:vector size="41" baseType="lpstr">
      <vt:lpstr>Abadi</vt:lpstr>
      <vt:lpstr>-apple-system</vt:lpstr>
      <vt:lpstr>Arial</vt:lpstr>
      <vt:lpstr>Calibri</vt:lpstr>
      <vt:lpstr>Calibri Light</vt:lpstr>
      <vt:lpstr>Helvetica</vt:lpstr>
      <vt:lpstr>Montserrat</vt:lpstr>
      <vt:lpstr>Play</vt:lpstr>
      <vt:lpstr>Raleway-Heavy</vt:lpstr>
      <vt:lpstr>Source Sans Pro</vt:lpstr>
      <vt:lpstr>Wingdings</vt:lpstr>
      <vt:lpstr>Aangepast ontwerp</vt:lpstr>
      <vt:lpstr>1_Kantoorthema</vt:lpstr>
      <vt:lpstr>1_Aangepast ontwerp</vt:lpstr>
      <vt:lpstr>Kantoorthema</vt:lpstr>
      <vt:lpstr>PowerPoint-presentatie</vt:lpstr>
      <vt:lpstr>Programma</vt:lpstr>
      <vt:lpstr>PowerPoint-presentatie</vt:lpstr>
      <vt:lpstr>Logistiek in het ‘smart industry’ tijdperk </vt:lpstr>
      <vt:lpstr>Wat betekent dat voor een logisticus in 2030? </vt:lpstr>
      <vt:lpstr>Maak je team toekomstproof, met o.a.</vt:lpstr>
      <vt:lpstr>PowerPoint-presentatie</vt:lpstr>
      <vt:lpstr>Toekomstige logistieke beroepsprofielen </vt:lpstr>
      <vt:lpstr>PowerPoint-presentatie</vt:lpstr>
      <vt:lpstr>PowerPoint-presentatie</vt:lpstr>
      <vt:lpstr>PowerPoint-presentatie</vt:lpstr>
      <vt:lpstr>PowerPoint-presentatie</vt:lpstr>
      <vt:lpstr>Eerste stappen naar  digitale transformatie</vt:lpstr>
      <vt:lpstr>Technisch is er veel mogelijk.  Waar staan jullie?</vt:lpstr>
      <vt:lpstr>In het bedrijf waar ik werk,  gebruiken we nieuwe technologieën (zoals AI, robotisering en Internet of Things)</vt:lpstr>
      <vt:lpstr>PowerPoint-presentatie</vt:lpstr>
      <vt:lpstr>Tijd voor verandering!</vt:lpstr>
      <vt:lpstr>Waarom digitaliseren? </vt:lpstr>
      <vt:lpstr>De (mkb) ondernemer?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Jordy van den Burg</dc:creator>
  <cp:lastModifiedBy>Nathalie Deurhof</cp:lastModifiedBy>
  <cp:revision>216</cp:revision>
  <cp:lastPrinted>2024-10-22T15:04:40Z</cp:lastPrinted>
  <dcterms:created xsi:type="dcterms:W3CDTF">2023-04-12T09:06:26Z</dcterms:created>
  <dcterms:modified xsi:type="dcterms:W3CDTF">2024-10-23T13:23:28Z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0x01010036E17A1ED471934F9155FB946577FCBE</vt:lpwstr>
  </property>
  <property fmtid="{D5CDD505-2E9C-101B-9397-08002B2CF9AE}" pid="3" name="MediaServiceImageTags">
    <vt:lpwstr/>
  </property>
  <property fmtid="{D5CDD505-2E9C-101B-9397-08002B2CF9AE}" pid="4" name="_AdHocReviewCycleID">
    <vt:i4>-920957401</vt:i4>
  </property>
  <property fmtid="{D5CDD505-2E9C-101B-9397-08002B2CF9AE}" pid="5" name="_NewReviewCycle">
    <vt:lpwstr/>
  </property>
  <property fmtid="{D5CDD505-2E9C-101B-9397-08002B2CF9AE}" pid="6" name="_EmailSubject">
    <vt:lpwstr>foto en presentaties voor op de website</vt:lpwstr>
  </property>
  <property fmtid="{D5CDD505-2E9C-101B-9397-08002B2CF9AE}" pid="7" name="_AuthorEmail">
    <vt:lpwstr>Herman.Nietsch@provincie-utrecht.nl</vt:lpwstr>
  </property>
  <property fmtid="{D5CDD505-2E9C-101B-9397-08002B2CF9AE}" pid="8" name="_AuthorEmailDisplayName">
    <vt:lpwstr>Nietsch, Herman</vt:lpwstr>
  </property>
</Properties>
</file>