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56" r:id="rId5"/>
    <p:sldId id="264" r:id="rId6"/>
    <p:sldId id="270" r:id="rId7"/>
    <p:sldId id="268" r:id="rId8"/>
    <p:sldId id="269" r:id="rId9"/>
    <p:sldId id="263" r:id="rId10"/>
    <p:sldId id="267" r:id="rId11"/>
    <p:sldId id="266" r:id="rId12"/>
    <p:sldId id="276" r:id="rId13"/>
    <p:sldId id="275" r:id="rId14"/>
    <p:sldId id="277" r:id="rId15"/>
    <p:sldId id="271" r:id="rId16"/>
    <p:sldId id="260" r:id="rId17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46" autoAdjust="0"/>
    <p:restoredTop sz="66344" autoAdjust="0"/>
  </p:normalViewPr>
  <p:slideViewPr>
    <p:cSldViewPr snapToGrid="0">
      <p:cViewPr varScale="1">
        <p:scale>
          <a:sx n="106" d="100"/>
          <a:sy n="106" d="100"/>
        </p:scale>
        <p:origin x="120" y="228"/>
      </p:cViewPr>
      <p:guideLst/>
    </p:cSldViewPr>
  </p:slideViewPr>
  <p:outlineViewPr>
    <p:cViewPr>
      <p:scale>
        <a:sx n="33" d="100"/>
        <a:sy n="33" d="100"/>
      </p:scale>
      <p:origin x="0" y="-642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181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FA89-36F1-4BF7-A575-0BD2F121693D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232E6E-E855-4ADA-97D2-410BA5A930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6567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232E6E-E855-4ADA-97D2-410BA5A9301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3567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232E6E-E855-4ADA-97D2-410BA5A93014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5823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232E6E-E855-4ADA-97D2-410BA5A93014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4058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232E6E-E855-4ADA-97D2-410BA5A93014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3299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232E6E-E855-4ADA-97D2-410BA5A93014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9250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232E6E-E855-4ADA-97D2-410BA5A93014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2431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8EA58-9720-ED55-C792-497038D10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A783358-27F5-93D3-41AA-716C43B55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C4D28D1-EEFB-237B-592D-1B3246D9C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006EE-718F-4F27-96E8-851144499A45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866A1D-D3F5-5F54-B4F6-93EE6106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9CB3993-F8DC-0B23-F50E-74D336597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FD3A-3033-45E5-8295-1F9945942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0824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2D51C6-053D-DB75-D2A6-109114437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C0224A-E5E9-D570-5E8A-5EC7F0A58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02331EB-E51B-AE4E-761F-A1CDEBC8D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006EE-718F-4F27-96E8-851144499A45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064588-C454-4F0B-0F69-44C300106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6D9CF3-5DCA-E578-2F0E-333D0915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FD3A-3033-45E5-8295-1F9945942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470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D55316-1003-7F33-0E4B-7E750648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CB8341-FB67-CDA5-14DC-F4738EDD5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2C16A8C-5FED-D88A-32E5-FE2EB92C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006EE-718F-4F27-96E8-851144499A45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2A92B5-05A2-6F45-B361-F22777638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65F79D-21C0-D4A9-59A2-32437203A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FD3A-3033-45E5-8295-1F9945942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7550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F02756-E987-9EF6-190D-CF467364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863AAE-658A-BB20-75CE-A0009ABBB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D7437B2-B829-B4A3-69B3-AFA821D0A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41417B7-E2D9-DEA9-09E3-0487533E0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006EE-718F-4F27-96E8-851144499A45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390FD90-1AF6-C460-FD44-5AABE2DF6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E9BD401-C953-0BA8-29CD-F24A0CF4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FD3A-3033-45E5-8295-1F9945942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294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448A04-E5DF-3C22-9FA6-04325384A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35F812B-8484-4816-F873-3F4E65714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006B574-895B-009E-31FB-9945D96AF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0313B80-F8FC-0239-2F8C-FFB8F75279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786EDA5-A52D-57C6-5CB9-B5B80049A0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D59827B-B251-5AF9-395B-212712B1B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006EE-718F-4F27-96E8-851144499A45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0B42519-042E-1796-7F26-39D51C8DF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402A2D1-06E0-7283-7B29-3DF10E509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FD3A-3033-45E5-8295-1F9945942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150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F14551-D76C-5673-2DCE-BA7B8FCFD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73C10FD-8F42-AC31-027A-8A0CC60B2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006EE-718F-4F27-96E8-851144499A45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9F51DFC-9D50-FC93-A174-9314A20F1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3C7FA07-65B6-647C-7E1A-9146D6D2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FD3A-3033-45E5-8295-1F9945942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7519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A00C653-FC67-6195-38A9-EEF8E16E5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006EE-718F-4F27-96E8-851144499A45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619D22C-43AA-0C65-C752-FF30EABDE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257C2C3-C6D3-3831-617A-5128538D5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FD3A-3033-45E5-8295-1F9945942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99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5A532-1EA4-828B-634B-030BD25E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1B3C1C-9CDB-88AD-9EFA-4EFA52C29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93DC5BE-2474-38C7-C572-3D6ABFBD5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AA01918-555D-894F-D6FE-864F5C114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006EE-718F-4F27-96E8-851144499A45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16F6A91-1A40-8192-D8B1-A6AC6B1F5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C3EE121-A90E-690F-0ACF-AAFACE33F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FD3A-3033-45E5-8295-1F9945942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773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DE02E4-66E8-6F4E-1575-6B7426ABD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C9A982D-1534-4EB8-0192-A05DE2EE6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921AD5F-82DD-8E3C-3691-A01946694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CC027CB-16B3-C0F4-B8D5-00677E466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006EE-718F-4F27-96E8-851144499A45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53624EE-71BF-7C5C-7FE7-8D3C84B23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8EAFD1B-042D-9B73-8FAD-F559C0C06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FD3A-3033-45E5-8295-1F9945942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946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ABC646-D9FB-089B-2018-C1ACDBE68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52AE1B4-6093-5291-33B2-199CEE5A21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7349A81-1ED5-6C76-AFB7-3E62DF2F5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006EE-718F-4F27-96E8-851144499A45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407E77-6279-82E6-4102-D32637AB0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0F8E01-D36C-5DFD-6DD2-9C0D05C6A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FD3A-3033-45E5-8295-1F9945942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4098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8D5A11E-ED28-CCBB-BAF5-7F74608ADB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8027FE8-227B-71E6-83EF-6C93B2157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F98023D-F7AC-C74A-42F5-F8D6A87ED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006EE-718F-4F27-96E8-851144499A45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B289FE-5DD7-21C3-EA9C-531158444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AAFBB6-9DEF-C5ED-F0AD-1BC90EC9A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FD3A-3033-45E5-8295-1F9945942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6790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561F9E7-B2AA-835E-C298-44B9E34BD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D266E61-BB05-A3FA-FBB6-9F3A27E58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D693D5C-6CA9-7A6B-3BA6-6D17462B96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006EE-718F-4F27-96E8-851144499A45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F12F2EE-3339-63CE-053E-BB6D031F4D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408C3AB-64AA-0BF4-EE92-180FCB965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1FD3A-3033-45E5-8295-1F9945942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274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youtu.be/W2-GtQzd7C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logo, schermopname, Lettertype&#10;&#10;Automatisch gegenereerde beschrijving">
            <a:extLst>
              <a:ext uri="{FF2B5EF4-FFF2-40B4-BE49-F238E27FC236}">
                <a16:creationId xmlns:a16="http://schemas.microsoft.com/office/drawing/2014/main" id="{C9074FB9-AA2C-1BFF-2BCB-7065EFE6B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44" y="4313931"/>
            <a:ext cx="4586796" cy="151550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2178AF2-BF2B-9989-9505-DCC712FFF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626" y="1960000"/>
            <a:ext cx="4942219" cy="1469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210AF99-6328-799B-FD98-C7905B6B4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894" y="1159698"/>
            <a:ext cx="3397317" cy="2269302"/>
          </a:xfrm>
          <a:prstGeom prst="rect">
            <a:avLst/>
          </a:prstGeom>
        </p:spPr>
      </p:pic>
      <p:pic>
        <p:nvPicPr>
          <p:cNvPr id="6" name="Afbeelding 5" descr="Afbeelding met tekst, Lettertype, schermopname, Graphics&#10;&#10;Automatisch gegenereerde beschrijving">
            <a:extLst>
              <a:ext uri="{FF2B5EF4-FFF2-40B4-BE49-F238E27FC236}">
                <a16:creationId xmlns:a16="http://schemas.microsoft.com/office/drawing/2014/main" id="{51919FBC-A05C-2FD3-FDA1-CD54C94CD2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313931"/>
            <a:ext cx="5759746" cy="1384371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232DBDEC-39AC-CCDB-BFA8-A526F3F447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4125" y="399309"/>
            <a:ext cx="1821440" cy="111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8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7D65B-11BD-B89D-FDE9-51E841D046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66670"/>
            <a:ext cx="9144000" cy="2943293"/>
          </a:xfrm>
        </p:spPr>
        <p:txBody>
          <a:bodyPr/>
          <a:lstStyle/>
          <a:p>
            <a:r>
              <a:rPr lang="nl-NL" b="1" dirty="0"/>
              <a:t>Stadslogistiek, gewoon doen!</a:t>
            </a:r>
            <a:br>
              <a:rPr lang="nl-NL" b="1" dirty="0"/>
            </a:br>
            <a:endParaRPr lang="nl-NL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7F9F817-C483-A8F0-EC9F-998388B3C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1560" y="3850343"/>
            <a:ext cx="3426044" cy="1927150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8D4FAF04-BEF5-ECCC-9BD2-565D05A75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5920" y="3602038"/>
            <a:ext cx="8852079" cy="2244970"/>
          </a:xfrm>
        </p:spPr>
        <p:txBody>
          <a:bodyPr>
            <a:normAutofit/>
          </a:bodyPr>
          <a:lstStyle/>
          <a:p>
            <a:pPr algn="l"/>
            <a:endParaRPr lang="nl-NL" sz="2800" dirty="0"/>
          </a:p>
          <a:p>
            <a:pPr algn="l"/>
            <a:endParaRPr lang="nl-NL" sz="2800" dirty="0"/>
          </a:p>
          <a:p>
            <a:pPr algn="l"/>
            <a:r>
              <a:rPr lang="nl-NL" sz="2800" dirty="0"/>
              <a:t>LPU event</a:t>
            </a:r>
          </a:p>
          <a:p>
            <a:pPr algn="l"/>
            <a:r>
              <a:rPr lang="nl-NL" sz="2800" dirty="0"/>
              <a:t>23 oktober 2024</a:t>
            </a:r>
          </a:p>
          <a:p>
            <a:pPr algn="l"/>
            <a:endParaRPr lang="nl-NL" dirty="0"/>
          </a:p>
          <a:p>
            <a:pPr algn="l"/>
            <a:endParaRPr lang="nl-NL" sz="1900" dirty="0"/>
          </a:p>
        </p:txBody>
      </p:sp>
    </p:spTree>
    <p:extLst>
      <p:ext uri="{BB962C8B-B14F-4D97-AF65-F5344CB8AC3E}">
        <p14:creationId xmlns:p14="http://schemas.microsoft.com/office/powerpoint/2010/main" val="3143858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95AF3-C762-1775-FA4A-DCCFF99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C04880-6898-BF11-6F90-F338F5B8D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b="1" dirty="0"/>
              <a:t>Experts die inspireren</a:t>
            </a:r>
            <a:endParaRPr lang="nl-NL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243D046-E7CA-2DAD-0234-7557D427E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751" y="0"/>
            <a:ext cx="3426249" cy="1926503"/>
          </a:xfrm>
          <a:prstGeom prst="rect">
            <a:avLst/>
          </a:prstGeom>
        </p:spPr>
      </p:pic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95792A47-4BA1-E92A-ECF3-63CE5828C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endParaRPr lang="nl-NL" sz="2800" dirty="0"/>
          </a:p>
          <a:p>
            <a:pPr algn="l"/>
            <a:r>
              <a:rPr lang="nl-NL" sz="2800" dirty="0"/>
              <a:t>Menno Mevissen, </a:t>
            </a:r>
            <a:r>
              <a:rPr lang="nl-NL" sz="2800" dirty="0" err="1"/>
              <a:t>Cityhub</a:t>
            </a:r>
            <a:r>
              <a:rPr lang="nl-NL" sz="2800" dirty="0"/>
              <a:t> Utrecht</a:t>
            </a:r>
          </a:p>
          <a:p>
            <a:pPr marL="0" indent="0" algn="l">
              <a:buNone/>
            </a:pPr>
            <a:endParaRPr lang="nl-NL" sz="2800" dirty="0"/>
          </a:p>
          <a:p>
            <a:pPr algn="l"/>
            <a:r>
              <a:rPr lang="nl-NL" sz="2800" dirty="0"/>
              <a:t>Mark Pot, Pot Stadslogistiek Amersfoort/Utrecht</a:t>
            </a:r>
          </a:p>
          <a:p>
            <a:pPr marL="0" indent="0" algn="l">
              <a:buNone/>
            </a:pPr>
            <a:endParaRPr lang="nl-NL" sz="2800" dirty="0"/>
          </a:p>
          <a:p>
            <a:r>
              <a:rPr lang="nl-NL" sz="2800" dirty="0"/>
              <a:t>Birgit Hendriks, Hub Utrecht Oost</a:t>
            </a:r>
          </a:p>
          <a:p>
            <a:endParaRPr lang="nl-NL" dirty="0"/>
          </a:p>
          <a:p>
            <a:r>
              <a:rPr lang="nl-NL" sz="2800" dirty="0"/>
              <a:t>Ben van Hees, Cityport of Utrecht</a:t>
            </a:r>
          </a:p>
          <a:p>
            <a:endParaRPr lang="nl-NL" sz="2800" dirty="0"/>
          </a:p>
          <a:p>
            <a:pPr algn="l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513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D11EC-3C63-700D-BF5A-EBF1A4AB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D11B83-8798-263C-17EA-30BDB1A78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Stadslogistiek van Utrecht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6E8A28-A88D-E6B6-3E3F-FC97F65F8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De steden in onze provincie groeien. Woningen, winkels, horeca worden toegevoegd</a:t>
            </a:r>
          </a:p>
          <a:p>
            <a:r>
              <a:rPr lang="nl-NL" dirty="0"/>
              <a:t>Met de groei van de steden groeit ook de logistiek, de verwachting ligt op 19% groei van vrachtbewegingen</a:t>
            </a:r>
          </a:p>
          <a:p>
            <a:r>
              <a:rPr lang="nl-NL" dirty="0"/>
              <a:t>Die groei kunnen de steden niet aan, maatregelen zijn nodig</a:t>
            </a:r>
          </a:p>
          <a:p>
            <a:r>
              <a:rPr lang="nl-NL" dirty="0"/>
              <a:t>Stadslogistiek is de oplossing, maar hoe doe je dat?</a:t>
            </a:r>
          </a:p>
          <a:p>
            <a:r>
              <a:rPr lang="nl-NL" dirty="0"/>
              <a:t>Met de MAZ van Utrecht:</a:t>
            </a:r>
          </a:p>
          <a:p>
            <a:pPr marL="0" indent="0">
              <a:buNone/>
            </a:pPr>
            <a:r>
              <a:rPr lang="nl-NL" dirty="0"/>
              <a:t>	</a:t>
            </a:r>
            <a:r>
              <a:rPr lang="nl-NL" b="1" dirty="0"/>
              <a:t>M</a:t>
            </a:r>
            <a:r>
              <a:rPr lang="nl-NL" dirty="0"/>
              <a:t>inder</a:t>
            </a:r>
          </a:p>
          <a:p>
            <a:pPr marL="0" indent="0">
              <a:buNone/>
            </a:pPr>
            <a:r>
              <a:rPr lang="nl-NL" dirty="0"/>
              <a:t>	</a:t>
            </a:r>
            <a:r>
              <a:rPr lang="nl-NL" b="1" dirty="0"/>
              <a:t>A</a:t>
            </a:r>
            <a:r>
              <a:rPr lang="nl-NL" dirty="0"/>
              <a:t>ndere modaliteiten</a:t>
            </a:r>
          </a:p>
          <a:p>
            <a:pPr marL="0" indent="0">
              <a:buNone/>
            </a:pPr>
            <a:r>
              <a:rPr lang="nl-NL" dirty="0"/>
              <a:t>	</a:t>
            </a:r>
            <a:r>
              <a:rPr lang="nl-NL" b="1" dirty="0"/>
              <a:t>Z</a:t>
            </a:r>
            <a:r>
              <a:rPr lang="nl-NL" dirty="0"/>
              <a:t>ero emissie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7207374-2D94-4332-CFC3-069CF5482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751" y="0"/>
            <a:ext cx="3426249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48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95345-7DEE-B6C0-F490-872FD0A9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C3FA9-0D11-2A24-413A-019624A36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De kracht van de stadshub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2F5F76-E177-7543-97A6-EAC5976BA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De 4 experts van stadshubs presenteren een klantcasus:</a:t>
            </a:r>
          </a:p>
          <a:p>
            <a:pPr marL="0" indent="0">
              <a:buNone/>
            </a:pPr>
            <a:r>
              <a:rPr lang="nl-NL" dirty="0"/>
              <a:t>	- Wat was de uitdaging van de klant?</a:t>
            </a:r>
          </a:p>
          <a:p>
            <a:pPr marL="0" indent="0">
              <a:buNone/>
            </a:pPr>
            <a:r>
              <a:rPr lang="nl-NL" dirty="0"/>
              <a:t>	- Hoe heeft de hub/stadslogistiek bijdragen aan de oplossing?</a:t>
            </a:r>
          </a:p>
          <a:p>
            <a:pPr marL="0" indent="0">
              <a:buNone/>
            </a:pPr>
            <a:r>
              <a:rPr lang="nl-NL" dirty="0"/>
              <a:t>	- welke inzichten heeft dat opgeleverd? 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Na de 4 presentaties horen we graag uw logistieke uitdaging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EB13BC1-9FCE-F847-A49B-39E087AD7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751" y="0"/>
            <a:ext cx="3426249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9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657B11-9FC7-D5E3-3A33-4CECF2210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City hub Utrecht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A27C3C-7790-F2C9-2CCC-559AB419C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Casus Utrecht City hotels: uitdaging – oplossing – inzichten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BBA5841-3A24-BD8F-4796-9C4C947AF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751" y="0"/>
            <a:ext cx="3426249" cy="1926503"/>
          </a:xfrm>
          <a:prstGeom prst="rect">
            <a:avLst/>
          </a:prstGeom>
        </p:spPr>
      </p:pic>
      <p:pic>
        <p:nvPicPr>
          <p:cNvPr id="6" name="Afbeelding 5" descr="Afbeelding met tekst, schermopname, Lettertype&#10;&#10;Automatisch gegenereerde beschrijving">
            <a:extLst>
              <a:ext uri="{FF2B5EF4-FFF2-40B4-BE49-F238E27FC236}">
                <a16:creationId xmlns:a16="http://schemas.microsoft.com/office/drawing/2014/main" id="{F8896066-19B9-08AC-B260-FA39AE8C0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02235"/>
            <a:ext cx="8701394" cy="409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56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488E5-14DD-67A3-31AB-605EA694D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BDCA6-F350-E530-2587-05487F329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b="1" dirty="0"/>
              <a:t>Pot Stadslogistiek Amersfoort/Utrecht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502E0D-876C-E627-0882-80197EB34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901102"/>
            <a:ext cx="10756900" cy="4928393"/>
          </a:xfrm>
        </p:spPr>
        <p:txBody>
          <a:bodyPr>
            <a:normAutofit/>
          </a:bodyPr>
          <a:lstStyle/>
          <a:p>
            <a:r>
              <a:rPr lang="nl-NL" sz="2400" dirty="0">
                <a:latin typeface="+mj-lt"/>
              </a:rPr>
              <a:t>Uitdaging: Bierwinkel hartje centrum kan goederen straks niet meer geleverd krijgen (leverancier verduurzaamt niet) en winkel kan/wil geen eigen vervoer. (= zorgen toekomst + afhankelijkheid leverancier</a:t>
            </a:r>
          </a:p>
          <a:p>
            <a:r>
              <a:rPr lang="nl-NL" sz="2400" dirty="0">
                <a:latin typeface="+mj-lt"/>
              </a:rPr>
              <a:t>Resultaat: Locatie opgenomen in ZE route Pot + retourstroom ingepast = kostenreductie, imago verbetering klant en rust!</a:t>
            </a:r>
            <a:br>
              <a:rPr lang="nl-NL" sz="2400" dirty="0">
                <a:latin typeface="+mj-lt"/>
              </a:rPr>
            </a:br>
            <a:endParaRPr lang="nl-NL" sz="2400" dirty="0">
              <a:latin typeface="+mj-lt"/>
            </a:endParaRPr>
          </a:p>
          <a:p>
            <a:r>
              <a:rPr lang="nl-NL" sz="2400" dirty="0">
                <a:latin typeface="+mj-lt"/>
              </a:rPr>
              <a:t>Lessen: Bundeling maakt goedkoper, retourstroom levert </a:t>
            </a:r>
            <a:br>
              <a:rPr lang="nl-NL" sz="2400" dirty="0">
                <a:latin typeface="+mj-lt"/>
              </a:rPr>
            </a:br>
            <a:r>
              <a:rPr lang="nl-NL" sz="2400" dirty="0">
                <a:latin typeface="+mj-lt"/>
              </a:rPr>
              <a:t>extra winkelruimte op en leverancier heeft eigen belang.</a:t>
            </a:r>
            <a:br>
              <a:rPr lang="nl-NL" sz="2400" dirty="0">
                <a:latin typeface="+mj-lt"/>
              </a:rPr>
            </a:br>
            <a:r>
              <a:rPr lang="nl-NL" sz="2400" dirty="0">
                <a:latin typeface="+mj-lt"/>
              </a:rPr>
              <a:t>Laat je informeren en maak kennis met de werking van</a:t>
            </a:r>
            <a:br>
              <a:rPr lang="nl-NL" sz="2400" dirty="0">
                <a:latin typeface="+mj-lt"/>
              </a:rPr>
            </a:br>
            <a:r>
              <a:rPr lang="nl-NL" sz="2400" dirty="0">
                <a:latin typeface="+mj-lt"/>
              </a:rPr>
              <a:t>een hub.</a:t>
            </a:r>
          </a:p>
          <a:p>
            <a:r>
              <a:rPr lang="nl-NL" sz="2400" dirty="0">
                <a:latin typeface="+mj-lt"/>
              </a:rPr>
              <a:t>Mark Pot vertelt over deze casus: </a:t>
            </a:r>
            <a:r>
              <a:rPr lang="nl-NL" sz="2400" u="sng" dirty="0">
                <a:solidFill>
                  <a:srgbClr val="0563C1"/>
                </a:solidFill>
                <a:effectLst/>
                <a:latin typeface="+mj-lt"/>
                <a:ea typeface="Aptos" panose="020B0004020202020204" pitchFamily="34" charset="0"/>
                <a:hlinkClick r:id="rId2"/>
              </a:rPr>
              <a:t>https://youtu.be/W2-GtQzd7Cc</a:t>
            </a:r>
            <a:endParaRPr lang="nl-NL" sz="2400" dirty="0">
              <a:latin typeface="+mj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299DB09-A3C3-58CA-3CEB-158D90F71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751" y="-25400"/>
            <a:ext cx="3426249" cy="192650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384851E-49CD-2777-0166-A56CC2678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9928" y="3593899"/>
            <a:ext cx="3235749" cy="298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64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1FC59-242F-1EC8-2B22-1C2D32B94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1F2644-DCFB-DC70-7635-85EAC6886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Hub Utrecht Oost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A9C56A-33ED-8ECC-5C0D-B1FA9ED80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65665" cy="4351338"/>
          </a:xfrm>
        </p:spPr>
        <p:txBody>
          <a:bodyPr/>
          <a:lstStyle/>
          <a:p>
            <a:r>
              <a:rPr lang="nl-NL" dirty="0"/>
              <a:t>Inkopers van ISS willen gebundeld en zero emissie bevoorraad worden</a:t>
            </a:r>
          </a:p>
          <a:p>
            <a:r>
              <a:rPr lang="nl-NL" dirty="0"/>
              <a:t>Leverancier Moonen in Weert kan dat niet zelf leveren</a:t>
            </a:r>
          </a:p>
          <a:p>
            <a:r>
              <a:rPr lang="nl-NL" dirty="0"/>
              <a:t>Hub Utrecht Oost bundelt wekelijks en levert zero emissie de goederen</a:t>
            </a:r>
          </a:p>
          <a:p>
            <a:r>
              <a:rPr lang="nl-NL" dirty="0"/>
              <a:t>Belangrijkste les: transparante samenwerking in driehoeksverhouding leverancier, hub en inkoper levert duurzaam en kostenefficiënt resultaat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2C7C339-C5AA-626B-83CC-DAB93A48B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751" y="0"/>
            <a:ext cx="3426249" cy="192650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C5CCE4F-31CF-A2DD-724B-54220CEB6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8084" y="4769098"/>
            <a:ext cx="1458430" cy="154280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C7D0A56-754A-41E3-691A-CF94E315D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8064" y="5175359"/>
            <a:ext cx="3040153" cy="73028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3D5D1FE-5A8D-A759-DFA7-287921ECF5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700" y="4566372"/>
            <a:ext cx="1926503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82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B7999-0AE9-29FB-F7FB-99D57CE6C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595BBE-C70C-8FB5-8CCA-DD029EB9B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Cityport of Utrecht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5438D2-C15D-B83B-B2FB-C5EF7D7A4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054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b="1" dirty="0"/>
              <a:t>Uitdagingen bouwbedrijf</a:t>
            </a:r>
          </a:p>
          <a:p>
            <a:pPr marL="0" indent="0">
              <a:buNone/>
            </a:pPr>
            <a:endParaRPr lang="nl-NL" b="1" dirty="0"/>
          </a:p>
          <a:p>
            <a:r>
              <a:rPr lang="nl-NL" dirty="0"/>
              <a:t>Beperkte toegankelijkheid</a:t>
            </a:r>
          </a:p>
          <a:p>
            <a:endParaRPr lang="nl-NL" dirty="0"/>
          </a:p>
          <a:p>
            <a:r>
              <a:rPr lang="nl-NL" dirty="0"/>
              <a:t>Omgevingsbeperkingen</a:t>
            </a:r>
          </a:p>
          <a:p>
            <a:endParaRPr lang="nl-NL" dirty="0"/>
          </a:p>
          <a:p>
            <a:r>
              <a:rPr lang="nl-NL" dirty="0"/>
              <a:t>Beperkte opslagruimte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FF6B71F-9A61-A4E5-738F-6EDEB044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751" y="0"/>
            <a:ext cx="3426249" cy="192650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04CDB22-3515-5836-2092-7B70970BDD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03" r="28388"/>
          <a:stretch/>
        </p:blipFill>
        <p:spPr>
          <a:xfrm>
            <a:off x="5095950" y="1926503"/>
            <a:ext cx="3810442" cy="334082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032CB37-BD2A-FA73-CC96-634BD8C0C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4075" y="5582875"/>
            <a:ext cx="2447925" cy="1275125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9B8C385-AE07-84E9-823F-7280A1717E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7033" y="1926503"/>
            <a:ext cx="3052821" cy="3340822"/>
          </a:xfrm>
          <a:prstGeom prst="rect">
            <a:avLst/>
          </a:prstGeom>
        </p:spPr>
      </p:pic>
      <p:sp>
        <p:nvSpPr>
          <p:cNvPr id="13" name="Pijl: omlaag 12">
            <a:extLst>
              <a:ext uri="{FF2B5EF4-FFF2-40B4-BE49-F238E27FC236}">
                <a16:creationId xmlns:a16="http://schemas.microsoft.com/office/drawing/2014/main" id="{6C63920D-CC62-5A1D-1CFA-B3CA013359FD}"/>
              </a:ext>
            </a:extLst>
          </p:cNvPr>
          <p:cNvSpPr/>
          <p:nvPr/>
        </p:nvSpPr>
        <p:spPr>
          <a:xfrm>
            <a:off x="10573443" y="2771249"/>
            <a:ext cx="304800" cy="50667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highlight>
                <a:srgbClr val="FF0000"/>
              </a:highlight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00F0B06C-6378-30BD-2D1C-F4911B3334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8875" y="4999135"/>
            <a:ext cx="399368" cy="26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41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B7999-0AE9-29FB-F7FB-99D57CE6C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595BBE-C70C-8FB5-8CCA-DD029EB9B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Cityport of Utrecht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5438D2-C15D-B83B-B2FB-C5EF7D7A4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054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b="1" dirty="0"/>
              <a:t>Bijdrage oplossing</a:t>
            </a:r>
          </a:p>
          <a:p>
            <a:pPr marL="0" indent="0">
              <a:buNone/>
            </a:pPr>
            <a:endParaRPr lang="nl-NL" b="1" dirty="0"/>
          </a:p>
          <a:p>
            <a:r>
              <a:rPr lang="nl-NL" dirty="0"/>
              <a:t>Efficiëntie verhogen</a:t>
            </a:r>
          </a:p>
          <a:p>
            <a:endParaRPr lang="nl-NL" dirty="0"/>
          </a:p>
          <a:p>
            <a:r>
              <a:rPr lang="nl-NL" dirty="0"/>
              <a:t>Vermindering verkeer</a:t>
            </a:r>
          </a:p>
          <a:p>
            <a:endParaRPr lang="nl-NL" dirty="0"/>
          </a:p>
          <a:p>
            <a:r>
              <a:rPr lang="nl-NL" dirty="0"/>
              <a:t>Duurzaamheid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FF6B71F-9A61-A4E5-738F-6EDEB044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751" y="0"/>
            <a:ext cx="3426249" cy="1926503"/>
          </a:xfrm>
          <a:prstGeom prst="rect">
            <a:avLst/>
          </a:prstGeom>
        </p:spPr>
      </p:pic>
      <p:sp>
        <p:nvSpPr>
          <p:cNvPr id="13" name="Pijl: omlaag 12">
            <a:extLst>
              <a:ext uri="{FF2B5EF4-FFF2-40B4-BE49-F238E27FC236}">
                <a16:creationId xmlns:a16="http://schemas.microsoft.com/office/drawing/2014/main" id="{6C63920D-CC62-5A1D-1CFA-B3CA013359FD}"/>
              </a:ext>
            </a:extLst>
          </p:cNvPr>
          <p:cNvSpPr/>
          <p:nvPr/>
        </p:nvSpPr>
        <p:spPr>
          <a:xfrm>
            <a:off x="10573443" y="2771249"/>
            <a:ext cx="304800" cy="50667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highlight>
                <a:srgbClr val="FF0000"/>
              </a:highlight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A081A301-A345-0EBC-7DB6-8EA8AD7B4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5950" y="1926502"/>
            <a:ext cx="7003904" cy="1862065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0C8F7794-CC89-316F-7451-8B64A7D059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5950" y="3871897"/>
            <a:ext cx="3386604" cy="2620978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49A502AE-6957-233D-23B2-00DE5FE00E16}"/>
              </a:ext>
            </a:extLst>
          </p:cNvPr>
          <p:cNvSpPr txBox="1"/>
          <p:nvPr/>
        </p:nvSpPr>
        <p:spPr>
          <a:xfrm>
            <a:off x="8689958" y="4235630"/>
            <a:ext cx="3766970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Duurzame </a:t>
            </a:r>
            <a:r>
              <a:rPr kumimoji="0" lang="nl-N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whitelabel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multimodale </a:t>
            </a:r>
            <a:r>
              <a:rPr lang="nl-NL" sz="2800" b="1" dirty="0">
                <a:solidFill>
                  <a:prstClr val="black"/>
                </a:solidFill>
                <a:latin typeface="Calibri" panose="020F0502020204030204"/>
              </a:rPr>
              <a:t>&amp;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circulaire </a:t>
            </a:r>
            <a:r>
              <a:rPr kumimoji="0" lang="nl-N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stadshub</a:t>
            </a: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444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B7999-0AE9-29FB-F7FB-99D57CE6C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C2389CA-DFEB-EAC6-EDBF-DC2A80CF1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2134" y="1926426"/>
            <a:ext cx="3187719" cy="313621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D595BBE-C70C-8FB5-8CCA-DD029EB9B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Cityport of Utrecht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5438D2-C15D-B83B-B2FB-C5EF7D7A4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116687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b="1" dirty="0"/>
              <a:t>Lessen en inzichten</a:t>
            </a:r>
          </a:p>
          <a:p>
            <a:r>
              <a:rPr lang="nl-NL" dirty="0"/>
              <a:t>Slimme logistiek is cruciaal</a:t>
            </a:r>
          </a:p>
          <a:p>
            <a:r>
              <a:rPr lang="nl-NL" dirty="0"/>
              <a:t>Samenwerking in de keten (opdrachtgever, hoofd- en onderaannemer en leveranciers)</a:t>
            </a:r>
          </a:p>
          <a:p>
            <a:r>
              <a:rPr lang="nl-NL" dirty="0"/>
              <a:t>Betere controle </a:t>
            </a:r>
          </a:p>
          <a:p>
            <a:pPr marL="0" indent="0">
              <a:buNone/>
            </a:pPr>
            <a:r>
              <a:rPr lang="nl-NL" b="1" dirty="0"/>
              <a:t>Wat wil Cityport of Utrecht meegeven</a:t>
            </a:r>
          </a:p>
          <a:p>
            <a:r>
              <a:rPr lang="nl-NL" dirty="0"/>
              <a:t>Stadslogistiek en hubs bieden duurzame oplossingen</a:t>
            </a:r>
          </a:p>
          <a:p>
            <a:r>
              <a:rPr lang="nl-NL" dirty="0"/>
              <a:t>Flexibiliteit en controle</a:t>
            </a:r>
          </a:p>
          <a:p>
            <a:r>
              <a:rPr lang="nl-NL" dirty="0"/>
              <a:t>Samenwerken loont (</a:t>
            </a:r>
            <a:r>
              <a:rPr lang="nl-NL" i="1" dirty="0"/>
              <a:t>Bouw – Goederen – Groene energie - Reststromen – Circulaire hub</a:t>
            </a:r>
            <a:r>
              <a:rPr lang="nl-NL" dirty="0"/>
              <a:t>)!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FF6B71F-9A61-A4E5-738F-6EDEB0440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5751" y="0"/>
            <a:ext cx="3426249" cy="1926503"/>
          </a:xfrm>
          <a:prstGeom prst="rect">
            <a:avLst/>
          </a:prstGeom>
        </p:spPr>
      </p:pic>
      <p:sp>
        <p:nvSpPr>
          <p:cNvPr id="13" name="Pijl: omlaag 12">
            <a:extLst>
              <a:ext uri="{FF2B5EF4-FFF2-40B4-BE49-F238E27FC236}">
                <a16:creationId xmlns:a16="http://schemas.microsoft.com/office/drawing/2014/main" id="{6C63920D-CC62-5A1D-1CFA-B3CA013359FD}"/>
              </a:ext>
            </a:extLst>
          </p:cNvPr>
          <p:cNvSpPr/>
          <p:nvPr/>
        </p:nvSpPr>
        <p:spPr>
          <a:xfrm>
            <a:off x="10470820" y="2735036"/>
            <a:ext cx="304800" cy="50667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highlight>
                <a:srgbClr val="FF0000"/>
              </a:highlight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00F0B06C-6378-30BD-2D1C-F4911B3334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7140" y="4857955"/>
            <a:ext cx="304801" cy="20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1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A6CA2-E77D-E94D-2D99-CA5494D15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FC60B3-63AE-7F13-6C99-A41F38B9C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Uw casus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BC3460-9425-8F57-76BC-9D15B6CC4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Welke uitdaging heeft u op logistiek gebied?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/>
              <a:t>Neem </a:t>
            </a:r>
            <a:r>
              <a:rPr lang="nl-NL" dirty="0"/>
              <a:t>contact op met:</a:t>
            </a:r>
          </a:p>
          <a:p>
            <a:pPr marL="0" indent="0">
              <a:buNone/>
            </a:pPr>
            <a:r>
              <a:rPr lang="nl-NL" dirty="0"/>
              <a:t>Ben van Hees, ben@cityport.nl</a:t>
            </a:r>
          </a:p>
          <a:p>
            <a:pPr marL="0" indent="0">
              <a:buNone/>
            </a:pPr>
            <a:r>
              <a:rPr lang="nl-NL" dirty="0"/>
              <a:t>Birgit Hendriks, birgit.hendriks@hubutrechtoost.nl</a:t>
            </a:r>
          </a:p>
          <a:p>
            <a:pPr marL="0" indent="0">
              <a:buNone/>
            </a:pPr>
            <a:r>
              <a:rPr lang="nl-NL" dirty="0"/>
              <a:t>Mark Pot, mpot@potholding.nl</a:t>
            </a:r>
          </a:p>
          <a:p>
            <a:pPr marL="0" indent="0">
              <a:buNone/>
            </a:pPr>
            <a:r>
              <a:rPr lang="nl-NL" dirty="0"/>
              <a:t>Meno Mevissen, m.mevissen@cityhub.nl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F22A2DB-2601-61F4-4134-09AB6BDA5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751" y="0"/>
            <a:ext cx="3426249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57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FC1C9C-3845-6F9B-04C0-93472D955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963" y="387928"/>
            <a:ext cx="9250531" cy="2117936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Bedankt!</a:t>
            </a:r>
            <a:br>
              <a:rPr lang="nl-NL" sz="4000" b="1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b="1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l-NL" sz="2900" dirty="0"/>
          </a:p>
        </p:txBody>
      </p:sp>
      <p:pic>
        <p:nvPicPr>
          <p:cNvPr id="5" name="Afbeelding 4" descr="Afbeelding met tekst, logo, schermopname, Lettertype&#10;&#10;Automatisch gegenereerde beschrijving">
            <a:extLst>
              <a:ext uri="{FF2B5EF4-FFF2-40B4-BE49-F238E27FC236}">
                <a16:creationId xmlns:a16="http://schemas.microsoft.com/office/drawing/2014/main" id="{C9074FB9-AA2C-1BFF-2BCB-7065EFE6B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054" y="5289272"/>
            <a:ext cx="2982897" cy="98556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2178AF2-BF2B-9989-9505-DCC712FFF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054" y="3502391"/>
            <a:ext cx="3370946" cy="100196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210AF99-6328-799B-FD98-C7905B6B4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4440" y="3239557"/>
            <a:ext cx="2286977" cy="152763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FA4DEFA9-D1D8-6BF0-E915-6C85ABE854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025" y="5288113"/>
            <a:ext cx="3219469" cy="77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8870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AC41530218CC4A92382539D100B55D" ma:contentTypeVersion="13" ma:contentTypeDescription="Een nieuw document maken." ma:contentTypeScope="" ma:versionID="6becebd4d7b75e7fe05d364d13833f0a">
  <xsd:schema xmlns:xsd="http://www.w3.org/2001/XMLSchema" xmlns:xs="http://www.w3.org/2001/XMLSchema" xmlns:p="http://schemas.microsoft.com/office/2006/metadata/properties" xmlns:ns3="69050585-b59b-45b0-b53b-61177c0e1d0f" xmlns:ns4="8167252d-b67f-4670-84f3-9a6ec217afb9" targetNamespace="http://schemas.microsoft.com/office/2006/metadata/properties" ma:root="true" ma:fieldsID="8ce4cb7f0cedd93dad7c276a08252d57" ns3:_="" ns4:_="">
    <xsd:import namespace="69050585-b59b-45b0-b53b-61177c0e1d0f"/>
    <xsd:import namespace="8167252d-b67f-4670-84f3-9a6ec217afb9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050585-b59b-45b0-b53b-61177c0e1d0f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67252d-b67f-4670-84f3-9a6ec217afb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9050585-b59b-45b0-b53b-61177c0e1d0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CC0FC7-E42F-4D53-9ECE-37FEF4C291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050585-b59b-45b0-b53b-61177c0e1d0f"/>
    <ds:schemaRef ds:uri="8167252d-b67f-4670-84f3-9a6ec217af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6A78E2-8AF9-4DF6-8684-A7459FE08613}">
  <ds:schemaRefs>
    <ds:schemaRef ds:uri="http://schemas.openxmlformats.org/package/2006/metadata/core-properties"/>
    <ds:schemaRef ds:uri="http://schemas.microsoft.com/office/2006/documentManagement/types"/>
    <ds:schemaRef ds:uri="8167252d-b67f-4670-84f3-9a6ec217afb9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dcmitype/"/>
    <ds:schemaRef ds:uri="69050585-b59b-45b0-b53b-61177c0e1d0f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EACCA0E-808B-48A7-88C7-AE85E98253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1338</TotalTime>
  <Words>479</Words>
  <Application>Microsoft Office PowerPoint</Application>
  <PresentationFormat>Breedbeeld</PresentationFormat>
  <Paragraphs>87</Paragraphs>
  <Slides>13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Kantoorthema</vt:lpstr>
      <vt:lpstr>PowerPoint-presentatie</vt:lpstr>
      <vt:lpstr>Stadslogistiek, gewoon doen! </vt:lpstr>
      <vt:lpstr>Experts die inspireren</vt:lpstr>
      <vt:lpstr>Stadslogistiek van Utrecht </vt:lpstr>
      <vt:lpstr>De kracht van de stadshub</vt:lpstr>
      <vt:lpstr>City hub Utrecht</vt:lpstr>
      <vt:lpstr>Pot Stadslogistiek Amersfoort/Utrecht</vt:lpstr>
      <vt:lpstr>Hub Utrecht Oost</vt:lpstr>
      <vt:lpstr>Cityport of Utrecht</vt:lpstr>
      <vt:lpstr>Cityport of Utrecht</vt:lpstr>
      <vt:lpstr>Cityport of Utrecht</vt:lpstr>
      <vt:lpstr>Uw casus</vt:lpstr>
      <vt:lpstr>Bedankt!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Gebundeld en schoon: de stad als proeftuin voor toekomstbestendige logistiek.</dc:title>
  <dc:creator>Mark Pot (Pot Verhuizingen/Logistiek)</dc:creator>
  <cp:lastModifiedBy>Birgit Hendriks | Hub Utrecht Oost</cp:lastModifiedBy>
  <cp:revision>16</cp:revision>
  <cp:lastPrinted>2024-10-21T20:30:11Z</cp:lastPrinted>
  <dcterms:created xsi:type="dcterms:W3CDTF">2024-06-18T11:07:31Z</dcterms:created>
  <dcterms:modified xsi:type="dcterms:W3CDTF">2024-10-23T13:24:18Z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0x01010046AC41530218CC4A92382539D100B55D</vt:lpwstr>
  </property>
  <property fmtid="{D5CDD505-2E9C-101B-9397-08002B2CF9AE}" pid="3" name="_AdHocReviewCycleID">
    <vt:i4>884456724</vt:i4>
  </property>
  <property fmtid="{D5CDD505-2E9C-101B-9397-08002B2CF9AE}" pid="4" name="_NewReviewCycle">
    <vt:lpwstr/>
  </property>
  <property fmtid="{D5CDD505-2E9C-101B-9397-08002B2CF9AE}" pid="5" name="_EmailSubject">
    <vt:lpwstr>de rest van de presentaties </vt:lpwstr>
  </property>
  <property fmtid="{D5CDD505-2E9C-101B-9397-08002B2CF9AE}" pid="6" name="_AuthorEmail">
    <vt:lpwstr>Herman.Nietsch@provincie-utrecht.nl</vt:lpwstr>
  </property>
  <property fmtid="{D5CDD505-2E9C-101B-9397-08002B2CF9AE}" pid="7" name="_AuthorEmailDisplayName">
    <vt:lpwstr>Nietsch, Herman</vt:lpwstr>
  </property>
</Properties>
</file>