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77" r:id="rId3"/>
    <p:sldId id="258" r:id="rId4"/>
    <p:sldId id="260" r:id="rId5"/>
    <p:sldId id="259" r:id="rId6"/>
    <p:sldId id="278" r:id="rId7"/>
    <p:sldId id="261" r:id="rId8"/>
    <p:sldId id="263" r:id="rId9"/>
    <p:sldId id="543" r:id="rId10"/>
    <p:sldId id="264" r:id="rId11"/>
    <p:sldId id="262" r:id="rId12"/>
    <p:sldId id="544" r:id="rId13"/>
    <p:sldId id="545" r:id="rId14"/>
    <p:sldId id="546" r:id="rId15"/>
    <p:sldId id="275" r:id="rId16"/>
    <p:sldId id="547" r:id="rId17"/>
    <p:sldId id="265" r:id="rId18"/>
    <p:sldId id="266" r:id="rId19"/>
    <p:sldId id="548" r:id="rId20"/>
    <p:sldId id="267" r:id="rId21"/>
    <p:sldId id="269" r:id="rId22"/>
    <p:sldId id="270" r:id="rId23"/>
    <p:sldId id="549" r:id="rId24"/>
    <p:sldId id="550" r:id="rId25"/>
    <p:sldId id="553" r:id="rId26"/>
    <p:sldId id="552" r:id="rId27"/>
    <p:sldId id="554" r:id="rId28"/>
    <p:sldId id="276" r:id="rId29"/>
    <p:sldId id="555" r:id="rId30"/>
    <p:sldId id="271" r:id="rId31"/>
    <p:sldId id="272" r:id="rId32"/>
    <p:sldId id="273" r:id="rId33"/>
    <p:sldId id="274" r:id="rId34"/>
  </p:sldIdLst>
  <p:sldSz cx="12192000" cy="6858000"/>
  <p:notesSz cx="6805613" cy="99441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18" userDrawn="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10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rnout Drenthel" initials="AD [7]" lastIdx="1" clrIdx="6"/>
  <p:cmAuthor id="1" name="Arnout Drenthel" initials="AD" lastIdx="1" clrIdx="0"/>
  <p:cmAuthor id="8" name="Arnout Drenthel" initials="AD [8]" lastIdx="1" clrIdx="7"/>
  <p:cmAuthor id="2" name="Arnout Drenthel" initials="AD [2]" lastIdx="1" clrIdx="1"/>
  <p:cmAuthor id="9" name="Arnout Drenthel" initials="AD [9]" lastIdx="1" clrIdx="8"/>
  <p:cmAuthor id="3" name="Arnout Drenthel" initials="AD [3]" lastIdx="1" clrIdx="2"/>
  <p:cmAuthor id="4" name="Arnout Drenthel" initials="AD [4]" lastIdx="1" clrIdx="3"/>
  <p:cmAuthor id="5" name="Arnout Drenthel" initials="AD [5]" lastIdx="1" clrIdx="4"/>
  <p:cmAuthor id="6" name="Arnout Drenthel" initials="AD [6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Stijl, licht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Stijl, gemiddeld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Stijl, gemiddeld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72" autoAdjust="0"/>
    <p:restoredTop sz="79210" autoAdjust="0"/>
  </p:normalViewPr>
  <p:slideViewPr>
    <p:cSldViewPr snapToGrid="0">
      <p:cViewPr varScale="1">
        <p:scale>
          <a:sx n="58" d="100"/>
          <a:sy n="58" d="100"/>
        </p:scale>
        <p:origin x="792" y="48"/>
      </p:cViewPr>
      <p:guideLst>
        <p:guide pos="518"/>
        <p:guide orient="horz" pos="2160"/>
        <p:guide orient="horz" pos="10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5224"/>
    </p:cViewPr>
  </p:sorterViewPr>
  <p:notesViewPr>
    <p:cSldViewPr snapToGrid="0">
      <p:cViewPr varScale="1">
        <p:scale>
          <a:sx n="81" d="100"/>
          <a:sy n="81" d="100"/>
        </p:scale>
        <p:origin x="23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709BA-0250-418B-A227-469BF0F69AD3}" type="datetimeFigureOut">
              <a:rPr lang="nl-NL" smtClean="0"/>
              <a:t>24-10-2024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4FE01-11FF-43DA-B7F5-6592B996E3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179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30240-3B76-4E52-B42B-C39F5C218F4D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01649-886C-4324-AD4C-E61C88D4772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95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1128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l-NL" sz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4419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3693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3642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095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8473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2773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1924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9026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274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74885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lnSpc>
                <a:spcPct val="107000"/>
              </a:lnSpc>
              <a:buFont typeface="Arial" panose="020B0604020202020204" pitchFamily="34" charset="0"/>
              <a:buNone/>
            </a:pPr>
            <a:endParaRPr lang="nl-N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20942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lnSpc>
                <a:spcPct val="107000"/>
              </a:lnSpc>
              <a:buFont typeface="Arial" panose="020B0604020202020204" pitchFamily="34" charset="0"/>
              <a:buNone/>
            </a:pPr>
            <a:endParaRPr lang="nl-NL" sz="1100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66988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nl-N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00331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nl-N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14083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7435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27279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l-NL" sz="11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03494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39591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nl-N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44544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52702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89089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22804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45480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2646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5220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8604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4611018-E0D5-BF45-B124-6BD0F554E3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730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1292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5FF1452E-61D4-2248-8677-11F4BF8179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55BAFB1C-5D11-944A-96BB-FA74D8B08F8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62622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2AC70C0-3F62-AD40-8225-7DFC4A386A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E71B0B9D-1DF0-634C-BB24-80EFB4F29B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11003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DF6F61C-97D5-AA49-8399-84317D3394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73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E728E48-643E-544D-A813-C0BAB23F9F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4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AF260D0C-1E71-C54C-BC16-D1CBE1023D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5522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C44ED47-A238-2D42-9C79-E60FB98206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94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FCF7695-4593-1943-B84E-F8C54CACBE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88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001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90576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 userDrawn="1">
          <p15:clr>
            <a:srgbClr val="FBAE40"/>
          </p15:clr>
        </p15:guide>
        <p15:guide id="2" pos="3693" userDrawn="1">
          <p15:clr>
            <a:srgbClr val="FBAE40"/>
          </p15:clr>
        </p15:guide>
        <p15:guide id="3" orient="horz" pos="1661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79042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85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9135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91397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72994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AB1A3E9-97CB-CA43-9E2C-4CE700C68A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18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E770F96-3C80-EF44-950D-D97435314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995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26409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E2861002-9B37-3648-AC12-62C3BB3C1FD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9945B71-DBE8-C64D-A8FF-A06662931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097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1817E04A-B9A8-0D44-BBB8-122507EA081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2983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8466592-3EDA-8A4C-9A9E-0690EAD4E0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0065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371931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68891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0390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1633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1047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15850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4804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67795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9924026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90003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86888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E8BB49C-81EE-D640-B093-EE3BB39828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443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89A82B9-7DCD-4B4C-A1E7-70EA56CC3EB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097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3124508-A1C5-A546-B635-25BCABA3FC1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320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2A7CF36B-46BB-C94E-AE21-AE6C325851B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38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94C5400-D7ED-1E44-BA9E-5361256F8F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5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650" r:id="rId2"/>
    <p:sldLayoutId id="2147483725" r:id="rId3"/>
    <p:sldLayoutId id="2147483719" r:id="rId4"/>
    <p:sldLayoutId id="2147483726" r:id="rId5"/>
    <p:sldLayoutId id="2147483666" r:id="rId6"/>
    <p:sldLayoutId id="2147483690" r:id="rId7"/>
    <p:sldLayoutId id="2147483728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89" r:id="rId15"/>
    <p:sldLayoutId id="2147483712" r:id="rId16"/>
    <p:sldLayoutId id="2147483711" r:id="rId17"/>
    <p:sldLayoutId id="2147483675" r:id="rId18"/>
    <p:sldLayoutId id="2147483657" r:id="rId19"/>
    <p:sldLayoutId id="2147483691" r:id="rId20"/>
    <p:sldLayoutId id="2147483729" r:id="rId21"/>
    <p:sldLayoutId id="2147483739" r:id="rId22"/>
    <p:sldLayoutId id="2147483740" r:id="rId23"/>
    <p:sldLayoutId id="2147483718" r:id="rId24"/>
    <p:sldLayoutId id="2147483717" r:id="rId25"/>
    <p:sldLayoutId id="2147483714" r:id="rId26"/>
    <p:sldLayoutId id="2147483713" r:id="rId27"/>
    <p:sldLayoutId id="2147483716" r:id="rId28"/>
    <p:sldLayoutId id="2147483715" r:id="rId29"/>
    <p:sldLayoutId id="2147483707" r:id="rId30"/>
    <p:sldLayoutId id="2147483667" r:id="rId31"/>
    <p:sldLayoutId id="2147483702" r:id="rId32"/>
    <p:sldLayoutId id="2147483721" r:id="rId33"/>
    <p:sldLayoutId id="2147483700" r:id="rId34"/>
    <p:sldLayoutId id="2147483692" r:id="rId35"/>
    <p:sldLayoutId id="2147483722" r:id="rId36"/>
    <p:sldLayoutId id="2147483723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 userDrawn="1">
          <p15:clr>
            <a:srgbClr val="F26B43"/>
          </p15:clr>
        </p15:guide>
        <p15:guide id="8" orient="horz" pos="3919" userDrawn="1">
          <p15:clr>
            <a:srgbClr val="F26B43"/>
          </p15:clr>
        </p15:guide>
        <p15:guide id="9" pos="3840" userDrawn="1">
          <p15:clr>
            <a:srgbClr val="F26B43"/>
          </p15:clr>
        </p15:guide>
        <p15:guide id="10" orient="horz" pos="2159" userDrawn="1">
          <p15:clr>
            <a:srgbClr val="F26B43"/>
          </p15:clr>
        </p15:guide>
        <p15:guide id="11" pos="400" userDrawn="1">
          <p15:clr>
            <a:srgbClr val="F26B43"/>
          </p15:clr>
        </p15:guide>
        <p15:guide id="12" pos="4128" userDrawn="1">
          <p15:clr>
            <a:srgbClr val="F26B43"/>
          </p15:clr>
        </p15:guide>
        <p15:guide id="13" pos="3552" userDrawn="1">
          <p15:clr>
            <a:srgbClr val="F26B43"/>
          </p15:clr>
        </p15:guide>
        <p15:guide id="14" orient="horz" pos="1275" userDrawn="1">
          <p15:clr>
            <a:srgbClr val="F26B43"/>
          </p15:clr>
        </p15:guide>
        <p15:guide id="15" orient="horz" pos="1434" userDrawn="1">
          <p15:clr>
            <a:srgbClr val="F26B43"/>
          </p15:clr>
        </p15:guide>
        <p15:guide id="16" pos="461" userDrawn="1">
          <p15:clr>
            <a:srgbClr val="F26B43"/>
          </p15:clr>
        </p15:guide>
        <p15:guide id="17" orient="horz" pos="6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el 22">
            <a:extLst>
              <a:ext uri="{FF2B5EF4-FFF2-40B4-BE49-F238E27FC236}">
                <a16:creationId xmlns:a16="http://schemas.microsoft.com/office/drawing/2014/main" id="{6B7774B9-34F5-9B4A-8381-E6EEF01EC6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>
            <a:normAutofit/>
          </a:bodyPr>
          <a:lstStyle/>
          <a:p>
            <a:r>
              <a:rPr lang="en-GB" dirty="0" err="1"/>
              <a:t>Vrachtwagenheffing</a:t>
            </a:r>
            <a:r>
              <a:rPr lang="en-GB" dirty="0"/>
              <a:t> en </a:t>
            </a:r>
            <a:r>
              <a:rPr lang="en-GB" dirty="0" err="1"/>
              <a:t>Terugsluis</a:t>
            </a:r>
            <a:endParaRPr lang="en-GB" dirty="0"/>
          </a:p>
        </p:txBody>
      </p:sp>
      <p:sp>
        <p:nvSpPr>
          <p:cNvPr id="24" name="Ondertitel 23">
            <a:extLst>
              <a:ext uri="{FF2B5EF4-FFF2-40B4-BE49-F238E27FC236}">
                <a16:creationId xmlns:a16="http://schemas.microsoft.com/office/drawing/2014/main" id="{6FC8C5CD-813B-D94B-89A2-F666414AF0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  <a:p>
            <a:r>
              <a:rPr lang="en-GB" dirty="0" err="1"/>
              <a:t>Najaarsevent</a:t>
            </a:r>
            <a:r>
              <a:rPr lang="en-GB" dirty="0"/>
              <a:t> LPU</a:t>
            </a:r>
          </a:p>
          <a:p>
            <a:r>
              <a:rPr lang="en-GB" dirty="0"/>
              <a:t>23 </a:t>
            </a:r>
            <a:r>
              <a:rPr lang="en-GB" dirty="0" err="1"/>
              <a:t>oktober</a:t>
            </a:r>
            <a:r>
              <a:rPr lang="en-GB" dirty="0"/>
              <a:t> 2024</a:t>
            </a:r>
          </a:p>
        </p:txBody>
      </p:sp>
      <p:sp>
        <p:nvSpPr>
          <p:cNvPr id="29" name="Text Placeholder 1">
            <a:extLst>
              <a:ext uri="{FF2B5EF4-FFF2-40B4-BE49-F238E27FC236}">
                <a16:creationId xmlns:a16="http://schemas.microsoft.com/office/drawing/2014/main" id="{EC22FE0C-E57A-6563-24BF-3E0CA2F81B0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254151" y="5832475"/>
            <a:ext cx="5937849" cy="3889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Ana Mañon Liriano &amp; Jochem Verdonk</a:t>
            </a:r>
          </a:p>
        </p:txBody>
      </p:sp>
      <p:pic>
        <p:nvPicPr>
          <p:cNvPr id="4" name="Graphic 3" descr="Vrachtwagen met effen opvulling">
            <a:extLst>
              <a:ext uri="{FF2B5EF4-FFF2-40B4-BE49-F238E27FC236}">
                <a16:creationId xmlns:a16="http://schemas.microsoft.com/office/drawing/2014/main" id="{4B91D1F4-BFD7-5FE6-2208-9F68925F2A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743206"/>
            <a:ext cx="6099175" cy="6099175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53533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jdelijke aanduiding voor afbeelding 10" descr="Afbeelding met buitenshuis, hemel, infrastructuur, kruispunt&#10;&#10;Automatisch gegenereerde beschrijving">
            <a:extLst>
              <a:ext uri="{FF2B5EF4-FFF2-40B4-BE49-F238E27FC236}">
                <a16:creationId xmlns:a16="http://schemas.microsoft.com/office/drawing/2014/main" id="{C18CF87A-0B73-87AA-D5F8-610A78056E0C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4" b="1864"/>
          <a:stretch>
            <a:fillRect/>
          </a:stretch>
        </p:blipFill>
        <p:spPr>
          <a:xfrm>
            <a:off x="6096000" y="-13014"/>
            <a:ext cx="6096000" cy="6860381"/>
          </a:xfr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AF3A0815-21D9-CB23-83FF-EDCA6D496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06" y="2782023"/>
            <a:ext cx="5004594" cy="948047"/>
          </a:xfrm>
        </p:spPr>
        <p:txBody>
          <a:bodyPr/>
          <a:lstStyle/>
          <a:p>
            <a:r>
              <a:rPr lang="nl-NL" dirty="0"/>
              <a:t>Vrachtwagenheffing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5BB9B9D-F39B-51CE-9D0D-25F46D9A0D46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2DDC9E6-9027-07F1-8C8B-CBA1CC84B02A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3071F20-EA41-48C6-2651-F83124FD49F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82035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E67314F-28D0-5956-7B16-CD1932E633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nl-NL" dirty="0"/>
              <a:t>Binnen- en buitenlands vrachtverkeer betaalt per kilometer voor weggebruik</a:t>
            </a:r>
          </a:p>
          <a:p>
            <a:endParaRPr lang="nl-NL" dirty="0"/>
          </a:p>
          <a:p>
            <a:r>
              <a:rPr lang="nl-NL" dirty="0"/>
              <a:t>Innoveren en verduurzamen van Nederlandse </a:t>
            </a:r>
            <a:r>
              <a:rPr lang="nl-NL" dirty="0" err="1"/>
              <a:t>vervoers-sector</a:t>
            </a:r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E8C8C47-5349-1E41-7A07-DC8A51CF5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nl-NL" dirty="0"/>
              <a:t>Doel</a:t>
            </a:r>
          </a:p>
        </p:txBody>
      </p:sp>
      <p:sp>
        <p:nvSpPr>
          <p:cNvPr id="27" name="Date Placeholder 4">
            <a:extLst>
              <a:ext uri="{FF2B5EF4-FFF2-40B4-BE49-F238E27FC236}">
                <a16:creationId xmlns:a16="http://schemas.microsoft.com/office/drawing/2014/main" id="{61543BFE-81DC-0268-CB11-F2BF7AD70CA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17" name="Footer Placeholder 5">
            <a:extLst>
              <a:ext uri="{FF2B5EF4-FFF2-40B4-BE49-F238E27FC236}">
                <a16:creationId xmlns:a16="http://schemas.microsoft.com/office/drawing/2014/main" id="{09EA1202-DD4B-D326-FB4F-2D1C05751FCA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anchor="b">
            <a:normAutofit/>
          </a:bodyPr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AF07ED1-B05C-5E39-6A16-3C5B4038285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3</a:t>
            </a:fld>
            <a:endParaRPr lang="nl-NL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27994B87-91B5-53F7-2517-5EDFD8E563C4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167" y="365760"/>
            <a:ext cx="6648007" cy="5885120"/>
          </a:xfrm>
        </p:spPr>
      </p:pic>
    </p:spTree>
    <p:extLst>
      <p:ext uri="{BB962C8B-B14F-4D97-AF65-F5344CB8AC3E}">
        <p14:creationId xmlns:p14="http://schemas.microsoft.com/office/powerpoint/2010/main" val="3621617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Tijdelijke aanduiding voor afbeelding 15" descr="Afbeelding met kaart, atlas, tekst&#10;&#10;Automatisch gegenereerde beschrijving">
            <a:extLst>
              <a:ext uri="{FF2B5EF4-FFF2-40B4-BE49-F238E27FC236}">
                <a16:creationId xmlns:a16="http://schemas.microsoft.com/office/drawing/2014/main" id="{58BA65E1-3026-CEB9-89C8-32FF90D465B7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8" r="4988"/>
          <a:stretch/>
        </p:blipFill>
        <p:spPr/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E67314F-28D0-5956-7B16-CD1932E633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anchor="t">
            <a:normAutofit/>
          </a:bodyPr>
          <a:lstStyle/>
          <a:p>
            <a:pPr marL="342900" indent="-342900">
              <a:buFont typeface="Verdana" panose="020B0604030504040204" pitchFamily="34" charset="0"/>
              <a:buChar char="›"/>
            </a:pPr>
            <a:r>
              <a:rPr lang="nl-NL" sz="2200" dirty="0"/>
              <a:t>Vrachtwagens &gt;3,5 ton betalen per kilometer</a:t>
            </a:r>
          </a:p>
          <a:p>
            <a:pPr marL="342900" indent="-342900">
              <a:buFont typeface="Verdana" panose="020B0604030504040204" pitchFamily="34" charset="0"/>
              <a:buChar char="›"/>
            </a:pPr>
            <a:r>
              <a:rPr lang="nl-NL" sz="2200" dirty="0"/>
              <a:t>Op snelwegen en aantal N-wegen</a:t>
            </a:r>
          </a:p>
          <a:p>
            <a:pPr marL="342900" indent="-342900">
              <a:buFont typeface="Verdana" panose="020B0604030504040204" pitchFamily="34" charset="0"/>
              <a:buChar char="›"/>
            </a:pPr>
            <a:r>
              <a:rPr lang="nl-NL" sz="2200" dirty="0"/>
              <a:t>Positie via on-board unit (OBU)</a:t>
            </a:r>
          </a:p>
          <a:p>
            <a:pPr marL="342900" indent="-342900">
              <a:buFont typeface="Verdana" panose="020B0604030504040204" pitchFamily="34" charset="0"/>
              <a:buChar char="›"/>
            </a:pPr>
            <a:r>
              <a:rPr lang="nl-NL" sz="2200" dirty="0"/>
              <a:t>Tarief afhankelijk van gewicht, Euro-emissieklasse en CO</a:t>
            </a:r>
            <a:r>
              <a:rPr lang="nl-NL" sz="2000" baseline="-25000" dirty="0">
                <a:effectLst/>
              </a:rPr>
              <a:t>2</a:t>
            </a:r>
            <a:r>
              <a:rPr lang="nl-NL" sz="2200" dirty="0"/>
              <a:t>-uitstoot</a:t>
            </a:r>
          </a:p>
          <a:p>
            <a:endParaRPr lang="nl-NL" sz="22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E8C8C47-5349-1E41-7A07-DC8A51CF5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nl-NL" dirty="0"/>
              <a:t>Hoe werkt het?</a:t>
            </a:r>
          </a:p>
        </p:txBody>
      </p:sp>
      <p:sp>
        <p:nvSpPr>
          <p:cNvPr id="37" name="Date Placeholder 4">
            <a:extLst>
              <a:ext uri="{FF2B5EF4-FFF2-40B4-BE49-F238E27FC236}">
                <a16:creationId xmlns:a16="http://schemas.microsoft.com/office/drawing/2014/main" id="{EFEE5AAD-6B21-963E-0D6D-941113A85AAF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17" name="Footer Placeholder 5">
            <a:extLst>
              <a:ext uri="{FF2B5EF4-FFF2-40B4-BE49-F238E27FC236}">
                <a16:creationId xmlns:a16="http://schemas.microsoft.com/office/drawing/2014/main" id="{09EA1202-DD4B-D326-FB4F-2D1C05751FCA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 anchor="b">
            <a:normAutofit/>
          </a:bodyPr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AF07ED1-B05C-5E39-6A16-3C5B4038285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1293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92945F2B-AE51-98C8-C9B4-5E80E77F5C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Verdana" panose="020B0604030504040204" pitchFamily="34" charset="0"/>
              <a:buChar char="›"/>
            </a:pPr>
            <a:r>
              <a:rPr lang="nl-NL" dirty="0"/>
              <a:t>Publicatie wet: augustus 2022</a:t>
            </a:r>
          </a:p>
          <a:p>
            <a:pPr>
              <a:buFont typeface="Verdana" panose="020B0604030504040204" pitchFamily="34" charset="0"/>
              <a:buChar char="›"/>
            </a:pPr>
            <a:r>
              <a:rPr lang="nl-NL" dirty="0"/>
              <a:t>Realisatiefase: start 2023</a:t>
            </a:r>
          </a:p>
          <a:p>
            <a:pPr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Gunning waarneming: juli 2024</a:t>
            </a:r>
          </a:p>
          <a:p>
            <a:pPr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Gunning HDA: oktober 2024</a:t>
            </a:r>
          </a:p>
          <a:p>
            <a:pPr>
              <a:lnSpc>
                <a:spcPct val="110000"/>
              </a:lnSpc>
              <a:buFont typeface="Verdana" panose="020B0604030504040204" pitchFamily="34" charset="0"/>
              <a:buChar char="›"/>
            </a:pPr>
            <a:r>
              <a:rPr lang="nl-NL" dirty="0"/>
              <a:t>Wijzigingswet: aangeboden aan Tweede Kamer oktober 2024</a:t>
            </a:r>
          </a:p>
          <a:p>
            <a:pPr>
              <a:lnSpc>
                <a:spcPct val="110000"/>
              </a:lnSpc>
              <a:buFont typeface="Verdana" panose="020B0604030504040204" pitchFamily="34" charset="0"/>
              <a:buChar char="›"/>
            </a:pPr>
            <a:r>
              <a:rPr lang="nl-NL" dirty="0"/>
              <a:t>Start heffing: verwacht in loop van 2026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D242C34-EDC3-DC17-74F1-0BDAA7C29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Tijdspad</a:t>
            </a:r>
          </a:p>
        </p:txBody>
      </p:sp>
      <p:pic>
        <p:nvPicPr>
          <p:cNvPr id="12" name="Tijdelijke aanduiding voor afbeelding 11" descr="Afbeelding met hemel, buitenshuis, gras, toren&#10;&#10;Automatisch gegenereerde beschrijving">
            <a:extLst>
              <a:ext uri="{FF2B5EF4-FFF2-40B4-BE49-F238E27FC236}">
                <a16:creationId xmlns:a16="http://schemas.microsoft.com/office/drawing/2014/main" id="{FE1ABD16-2841-E3E5-2921-09F2C5E85CD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67" b="12467"/>
          <a:stretch/>
        </p:blipFill>
        <p:spPr/>
      </p:pic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68EEAAA-89E3-4907-3B3E-FFD7A21E44F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5C1A4B9-F006-6F0F-C9B3-2941D095C69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081ACA0-A7F5-DECB-E313-97F8E7DCAF6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00137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afbeelding 9" descr="Afbeelding met tekst, voertuig, Landvoertuig, schermopname&#10;&#10;Automatisch gegenereerde beschrijving">
            <a:extLst>
              <a:ext uri="{FF2B5EF4-FFF2-40B4-BE49-F238E27FC236}">
                <a16:creationId xmlns:a16="http://schemas.microsoft.com/office/drawing/2014/main" id="{78E9B12C-C02B-B9C7-9628-04950953EC04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6" b="6786"/>
          <a:stretch/>
        </p:blipFill>
        <p:spPr/>
      </p:pic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3B6620BF-E34E-B2D6-715F-F1913413815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buFont typeface="Verdana" panose="020B0604030504040204" pitchFamily="34" charset="0"/>
              <a:buChar char="›"/>
            </a:pPr>
            <a:r>
              <a:rPr lang="nl-NL" dirty="0"/>
              <a:t>Tarief per kilometer:</a:t>
            </a:r>
          </a:p>
          <a:p>
            <a:pPr lvl="1"/>
            <a:r>
              <a:rPr lang="nl-NL" dirty="0"/>
              <a:t>Gewicht voertuig</a:t>
            </a:r>
          </a:p>
          <a:p>
            <a:pPr lvl="1"/>
            <a:r>
              <a:rPr lang="nl-NL" dirty="0"/>
              <a:t>Euro-emissieklasse: 1-6+</a:t>
            </a:r>
          </a:p>
          <a:p>
            <a:pPr lvl="1"/>
            <a:r>
              <a:rPr lang="nl-NL" dirty="0"/>
              <a:t>CO</a:t>
            </a:r>
            <a:r>
              <a:rPr lang="nl-NL" baseline="-25000" dirty="0">
                <a:effectLst/>
              </a:rPr>
              <a:t>2</a:t>
            </a:r>
            <a:r>
              <a:rPr lang="nl-NL" dirty="0"/>
              <a:t>-emissieklasse: 1-5</a:t>
            </a:r>
          </a:p>
          <a:p>
            <a:pPr>
              <a:buFont typeface="Verdana" panose="020B0604030504040204" pitchFamily="34" charset="0"/>
              <a:buChar char="›"/>
            </a:pPr>
            <a:endParaRPr lang="nl-NL" dirty="0"/>
          </a:p>
          <a:p>
            <a:pPr>
              <a:buFont typeface="Verdana" panose="020B0604030504040204" pitchFamily="34" charset="0"/>
              <a:buChar char="›"/>
            </a:pPr>
            <a:r>
              <a:rPr lang="nl-NL" dirty="0"/>
              <a:t>Vrijstelling emissievrije voertuigen tot 4.250 kg</a:t>
            </a:r>
          </a:p>
          <a:p>
            <a:endParaRPr lang="nl-NL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8D72C808-452F-D264-4C77-4C5402734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Variabel tarief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27C759B-DC03-E098-B23B-7450D0654A02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17A4C61-3A02-1749-C964-C350F51F9227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052CC66-23F0-52D8-44F4-5B69E6EDB20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57903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2A968258-5D06-1665-E78F-68618FCE4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Tarieven*</a:t>
            </a:r>
          </a:p>
        </p:txBody>
      </p:sp>
      <p:graphicFrame>
        <p:nvGraphicFramePr>
          <p:cNvPr id="12" name="Tabel 12">
            <a:extLst>
              <a:ext uri="{FF2B5EF4-FFF2-40B4-BE49-F238E27FC236}">
                <a16:creationId xmlns:a16="http://schemas.microsoft.com/office/drawing/2014/main" id="{5DAFAD7C-9BF0-A218-BE1F-FCBDEFB42C8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12169435"/>
              </p:ext>
            </p:extLst>
          </p:nvPr>
        </p:nvGraphicFramePr>
        <p:xfrm>
          <a:off x="635000" y="2276475"/>
          <a:ext cx="10923587" cy="264160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789223">
                  <a:extLst>
                    <a:ext uri="{9D8B030D-6E8A-4147-A177-3AD203B41FA5}">
                      <a16:colId xmlns:a16="http://schemas.microsoft.com/office/drawing/2014/main" val="321043260"/>
                    </a:ext>
                  </a:extLst>
                </a:gridCol>
                <a:gridCol w="761197">
                  <a:extLst>
                    <a:ext uri="{9D8B030D-6E8A-4147-A177-3AD203B41FA5}">
                      <a16:colId xmlns:a16="http://schemas.microsoft.com/office/drawing/2014/main" val="4120165495"/>
                    </a:ext>
                  </a:extLst>
                </a:gridCol>
                <a:gridCol w="761197">
                  <a:extLst>
                    <a:ext uri="{9D8B030D-6E8A-4147-A177-3AD203B41FA5}">
                      <a16:colId xmlns:a16="http://schemas.microsoft.com/office/drawing/2014/main" val="2835600710"/>
                    </a:ext>
                  </a:extLst>
                </a:gridCol>
                <a:gridCol w="761197">
                  <a:extLst>
                    <a:ext uri="{9D8B030D-6E8A-4147-A177-3AD203B41FA5}">
                      <a16:colId xmlns:a16="http://schemas.microsoft.com/office/drawing/2014/main" val="3072158915"/>
                    </a:ext>
                  </a:extLst>
                </a:gridCol>
                <a:gridCol w="761197">
                  <a:extLst>
                    <a:ext uri="{9D8B030D-6E8A-4147-A177-3AD203B41FA5}">
                      <a16:colId xmlns:a16="http://schemas.microsoft.com/office/drawing/2014/main" val="1035980905"/>
                    </a:ext>
                  </a:extLst>
                </a:gridCol>
                <a:gridCol w="761197">
                  <a:extLst>
                    <a:ext uri="{9D8B030D-6E8A-4147-A177-3AD203B41FA5}">
                      <a16:colId xmlns:a16="http://schemas.microsoft.com/office/drawing/2014/main" val="3807453290"/>
                    </a:ext>
                  </a:extLst>
                </a:gridCol>
                <a:gridCol w="761197">
                  <a:extLst>
                    <a:ext uri="{9D8B030D-6E8A-4147-A177-3AD203B41FA5}">
                      <a16:colId xmlns:a16="http://schemas.microsoft.com/office/drawing/2014/main" val="3380487023"/>
                    </a:ext>
                  </a:extLst>
                </a:gridCol>
                <a:gridCol w="761197">
                  <a:extLst>
                    <a:ext uri="{9D8B030D-6E8A-4147-A177-3AD203B41FA5}">
                      <a16:colId xmlns:a16="http://schemas.microsoft.com/office/drawing/2014/main" val="2218558470"/>
                    </a:ext>
                  </a:extLst>
                </a:gridCol>
                <a:gridCol w="761197">
                  <a:extLst>
                    <a:ext uri="{9D8B030D-6E8A-4147-A177-3AD203B41FA5}">
                      <a16:colId xmlns:a16="http://schemas.microsoft.com/office/drawing/2014/main" val="3955151246"/>
                    </a:ext>
                  </a:extLst>
                </a:gridCol>
                <a:gridCol w="761197">
                  <a:extLst>
                    <a:ext uri="{9D8B030D-6E8A-4147-A177-3AD203B41FA5}">
                      <a16:colId xmlns:a16="http://schemas.microsoft.com/office/drawing/2014/main" val="3592278845"/>
                    </a:ext>
                  </a:extLst>
                </a:gridCol>
                <a:gridCol w="761197">
                  <a:extLst>
                    <a:ext uri="{9D8B030D-6E8A-4147-A177-3AD203B41FA5}">
                      <a16:colId xmlns:a16="http://schemas.microsoft.com/office/drawing/2014/main" val="2656136730"/>
                    </a:ext>
                  </a:extLst>
                </a:gridCol>
                <a:gridCol w="761197">
                  <a:extLst>
                    <a:ext uri="{9D8B030D-6E8A-4147-A177-3AD203B41FA5}">
                      <a16:colId xmlns:a16="http://schemas.microsoft.com/office/drawing/2014/main" val="1661828795"/>
                    </a:ext>
                  </a:extLst>
                </a:gridCol>
                <a:gridCol w="761197">
                  <a:extLst>
                    <a:ext uri="{9D8B030D-6E8A-4147-A177-3AD203B41FA5}">
                      <a16:colId xmlns:a16="http://schemas.microsoft.com/office/drawing/2014/main" val="1213637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Maximum massa (kg)</a:t>
                      </a:r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CO</a:t>
                      </a:r>
                      <a:r>
                        <a:rPr lang="nl-NL" baseline="-25000" dirty="0">
                          <a:effectLst/>
                        </a:rPr>
                        <a:t>2</a:t>
                      </a:r>
                      <a:r>
                        <a:rPr lang="nl-NL" dirty="0"/>
                        <a:t>-emissieklasse 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CO</a:t>
                      </a:r>
                      <a:r>
                        <a:rPr lang="nl-NL" baseline="-25000" dirty="0">
                          <a:effectLst/>
                        </a:rPr>
                        <a:t>2</a:t>
                      </a:r>
                      <a:r>
                        <a:rPr lang="nl-NL" dirty="0"/>
                        <a:t>-emissieklasse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578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nl-N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EURO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EURO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EURO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EURO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EURO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EURO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EURO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EURO 6+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30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&gt; 3.500 – 12.000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221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12.000 – 18.000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0,031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259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18.000 – 32.000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0,032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19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&gt; 32.000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0,034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151066"/>
                  </a:ext>
                </a:extLst>
              </a:tr>
            </a:tbl>
          </a:graphicData>
        </a:graphic>
      </p:graphicFrame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2F4A760-C5CE-D398-EF21-214D017B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C3BC4EB-74D0-600A-3D63-4CDBBFB2C6C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66426C4-764F-0092-9FFD-3A6A39DC3AF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7</a:t>
            </a:fld>
            <a:endParaRPr lang="nl-NL" dirty="0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F406D3CF-3CB1-B5B0-F17C-A2B45BEF2759}"/>
              </a:ext>
            </a:extLst>
          </p:cNvPr>
          <p:cNvSpPr txBox="1"/>
          <p:nvPr/>
        </p:nvSpPr>
        <p:spPr>
          <a:xfrm>
            <a:off x="635287" y="5009347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i="1" dirty="0"/>
              <a:t>* Tarief in euro’s per kilometer (prijspeil 2023)</a:t>
            </a:r>
          </a:p>
        </p:txBody>
      </p:sp>
    </p:spTree>
    <p:extLst>
      <p:ext uri="{BB962C8B-B14F-4D97-AF65-F5344CB8AC3E}">
        <p14:creationId xmlns:p14="http://schemas.microsoft.com/office/powerpoint/2010/main" val="3410878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5373DB-0158-5AE3-EC28-AF865C4CF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Rekenvoorbeeld</a:t>
            </a:r>
          </a:p>
        </p:txBody>
      </p:sp>
      <p:graphicFrame>
        <p:nvGraphicFramePr>
          <p:cNvPr id="7" name="Tabel 7">
            <a:extLst>
              <a:ext uri="{FF2B5EF4-FFF2-40B4-BE49-F238E27FC236}">
                <a16:creationId xmlns:a16="http://schemas.microsoft.com/office/drawing/2014/main" id="{64C534AE-B462-FF07-FECB-D62BE0814D6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93757113"/>
              </p:ext>
            </p:extLst>
          </p:nvPr>
        </p:nvGraphicFramePr>
        <p:xfrm>
          <a:off x="635000" y="3350372"/>
          <a:ext cx="10923588" cy="259588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3641196">
                  <a:extLst>
                    <a:ext uri="{9D8B030D-6E8A-4147-A177-3AD203B41FA5}">
                      <a16:colId xmlns:a16="http://schemas.microsoft.com/office/drawing/2014/main" val="3204320915"/>
                    </a:ext>
                  </a:extLst>
                </a:gridCol>
                <a:gridCol w="3641196">
                  <a:extLst>
                    <a:ext uri="{9D8B030D-6E8A-4147-A177-3AD203B41FA5}">
                      <a16:colId xmlns:a16="http://schemas.microsoft.com/office/drawing/2014/main" val="2824527511"/>
                    </a:ext>
                  </a:extLst>
                </a:gridCol>
                <a:gridCol w="3641196">
                  <a:extLst>
                    <a:ext uri="{9D8B030D-6E8A-4147-A177-3AD203B41FA5}">
                      <a16:colId xmlns:a16="http://schemas.microsoft.com/office/drawing/2014/main" val="2485418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Diesel (Euro 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Elektrisch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33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Gewicht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&gt; 32 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&gt; 32 ton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27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Emissieklasse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Emissieklasse 1, Euro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Emissieklasse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402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Tarief/km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€ 0,175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€ 0,034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635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Afstand op heffingsnetwerk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43.000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43.000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01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b="1" dirty="0"/>
                        <a:t>Totale kosten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€ 7.525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€ 1.462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951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l-NL" i="1" dirty="0"/>
                        <a:t>Voordeel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0" i="1" dirty="0"/>
                        <a:t>€ 6.063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057891"/>
                  </a:ext>
                </a:extLst>
              </a:tr>
            </a:tbl>
          </a:graphicData>
        </a:graphic>
      </p:graphicFrame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C82B313-C0A7-02D7-807F-8018A5FD980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FCE4EA4-6CFB-4BC2-80D5-DB1F3A44D22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0D14B4E-D8B1-E560-0CF2-EF241BBBE2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8</a:t>
            </a:fld>
            <a:endParaRPr lang="nl-NL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48B03BEA-C803-6496-8416-A54A62187B8E}"/>
              </a:ext>
            </a:extLst>
          </p:cNvPr>
          <p:cNvSpPr txBox="1"/>
          <p:nvPr/>
        </p:nvSpPr>
        <p:spPr>
          <a:xfrm>
            <a:off x="633412" y="2276475"/>
            <a:ext cx="109235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De kosten zijn afhankelijk van: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Gewicht voertuig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Aantal kilometer/jaar op heffingsnetwerk</a:t>
            </a:r>
          </a:p>
        </p:txBody>
      </p:sp>
    </p:spTree>
    <p:extLst>
      <p:ext uri="{BB962C8B-B14F-4D97-AF65-F5344CB8AC3E}">
        <p14:creationId xmlns:p14="http://schemas.microsoft.com/office/powerpoint/2010/main" val="923630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Tijdelijke aanduiding voor afbeelding 16" descr="Afbeelding met tekst, schermopname, Graphics, Kleurrijkheid&#10;&#10;Automatisch gegenereerde beschrijving">
            <a:extLst>
              <a:ext uri="{FF2B5EF4-FFF2-40B4-BE49-F238E27FC236}">
                <a16:creationId xmlns:a16="http://schemas.microsoft.com/office/drawing/2014/main" id="{54A97190-D195-45A7-529C-083F16A3E02F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4" t="-7819" r="37880" b="-7780"/>
          <a:stretch/>
        </p:blipFill>
        <p:spPr>
          <a:xfrm>
            <a:off x="6096000" y="0"/>
            <a:ext cx="6096000" cy="6860381"/>
          </a:xfrm>
        </p:spPr>
      </p:pic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246F7454-7DA4-0FAD-1515-0998838013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/>
              <a:t>Totale opbrengst: € 1.084</a:t>
            </a:r>
          </a:p>
          <a:p>
            <a:endParaRPr lang="nl-NL" dirty="0"/>
          </a:p>
          <a:p>
            <a:r>
              <a:rPr lang="nl-NL" dirty="0"/>
              <a:t>Exploitatiekosten: € 177</a:t>
            </a:r>
          </a:p>
          <a:p>
            <a:pPr>
              <a:lnSpc>
                <a:spcPct val="110000"/>
              </a:lnSpc>
            </a:pPr>
            <a:r>
              <a:rPr lang="nl-NL" dirty="0"/>
              <a:t>Terugbetaling Mobiliteitsfonds:        € 244</a:t>
            </a:r>
          </a:p>
          <a:p>
            <a:pPr>
              <a:lnSpc>
                <a:spcPct val="110000"/>
              </a:lnSpc>
            </a:pPr>
            <a:r>
              <a:rPr lang="nl-NL" dirty="0"/>
              <a:t>Compensatie fiscale derving:        € 328</a:t>
            </a:r>
          </a:p>
          <a:p>
            <a:r>
              <a:rPr lang="nl-NL" dirty="0"/>
              <a:t>Terugsluis: € 329</a:t>
            </a:r>
          </a:p>
          <a:p>
            <a:r>
              <a:rPr lang="nl-NL" dirty="0"/>
              <a:t>Personeelskosten: € 6</a:t>
            </a:r>
          </a:p>
          <a:p>
            <a:pPr marL="0" indent="0">
              <a:buNone/>
            </a:pPr>
            <a:r>
              <a:rPr lang="nl-NL" i="1" dirty="0"/>
              <a:t>Bedragen in miljoenen euro’s</a:t>
            </a:r>
          </a:p>
          <a:p>
            <a:endParaRPr lang="nl-NL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F10E898-857C-7131-D3A3-0AD5E8DE3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Opbrengst 2027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4679E69-A621-B35C-42BF-B1EBA8BE62E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91905E0-CDF6-17A3-8280-0D2EECF0FBE6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0A95896-E153-5D58-0D68-FD81971A8AE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9</a:t>
            </a:fld>
            <a:endParaRPr lang="nl-NL" dirty="0"/>
          </a:p>
        </p:txBody>
      </p:sp>
      <p:sp>
        <p:nvSpPr>
          <p:cNvPr id="18" name="Titel 6">
            <a:extLst>
              <a:ext uri="{FF2B5EF4-FFF2-40B4-BE49-F238E27FC236}">
                <a16:creationId xmlns:a16="http://schemas.microsoft.com/office/drawing/2014/main" id="{BC873ACD-6F56-2ACF-BA01-B85B4303025D}"/>
              </a:ext>
            </a:extLst>
          </p:cNvPr>
          <p:cNvSpPr txBox="1">
            <a:spLocks/>
          </p:cNvSpPr>
          <p:nvPr/>
        </p:nvSpPr>
        <p:spPr>
          <a:xfrm>
            <a:off x="7955645" y="1226761"/>
            <a:ext cx="478971" cy="5969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1</a:t>
            </a:r>
          </a:p>
        </p:txBody>
      </p:sp>
      <p:sp>
        <p:nvSpPr>
          <p:cNvPr id="19" name="Titel 6">
            <a:extLst>
              <a:ext uri="{FF2B5EF4-FFF2-40B4-BE49-F238E27FC236}">
                <a16:creationId xmlns:a16="http://schemas.microsoft.com/office/drawing/2014/main" id="{EBE90E3E-6FB4-404B-8785-82FED422292F}"/>
              </a:ext>
            </a:extLst>
          </p:cNvPr>
          <p:cNvSpPr txBox="1">
            <a:spLocks/>
          </p:cNvSpPr>
          <p:nvPr/>
        </p:nvSpPr>
        <p:spPr>
          <a:xfrm>
            <a:off x="6640286" y="3318074"/>
            <a:ext cx="631371" cy="79286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2</a:t>
            </a:r>
          </a:p>
        </p:txBody>
      </p:sp>
      <p:sp>
        <p:nvSpPr>
          <p:cNvPr id="20" name="Titel 6">
            <a:extLst>
              <a:ext uri="{FF2B5EF4-FFF2-40B4-BE49-F238E27FC236}">
                <a16:creationId xmlns:a16="http://schemas.microsoft.com/office/drawing/2014/main" id="{5BF1086F-DED3-4A72-0084-F00DAFD952B6}"/>
              </a:ext>
            </a:extLst>
          </p:cNvPr>
          <p:cNvSpPr txBox="1">
            <a:spLocks/>
          </p:cNvSpPr>
          <p:nvPr/>
        </p:nvSpPr>
        <p:spPr>
          <a:xfrm>
            <a:off x="9256711" y="5111653"/>
            <a:ext cx="631371" cy="79286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Titel 6">
            <a:extLst>
              <a:ext uri="{FF2B5EF4-FFF2-40B4-BE49-F238E27FC236}">
                <a16:creationId xmlns:a16="http://schemas.microsoft.com/office/drawing/2014/main" id="{9B9B7B07-6DCD-9CA3-F6A3-16B7DB1F2EC5}"/>
              </a:ext>
            </a:extLst>
          </p:cNvPr>
          <p:cNvSpPr txBox="1">
            <a:spLocks/>
          </p:cNvSpPr>
          <p:nvPr/>
        </p:nvSpPr>
        <p:spPr>
          <a:xfrm>
            <a:off x="10925629" y="1939453"/>
            <a:ext cx="631371" cy="79286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4</a:t>
            </a:r>
          </a:p>
        </p:txBody>
      </p:sp>
      <p:sp>
        <p:nvSpPr>
          <p:cNvPr id="22" name="Titel 6">
            <a:extLst>
              <a:ext uri="{FF2B5EF4-FFF2-40B4-BE49-F238E27FC236}">
                <a16:creationId xmlns:a16="http://schemas.microsoft.com/office/drawing/2014/main" id="{0566F7E5-C1E1-2841-04AC-46EC4C6B8506}"/>
              </a:ext>
            </a:extLst>
          </p:cNvPr>
          <p:cNvSpPr txBox="1">
            <a:spLocks/>
          </p:cNvSpPr>
          <p:nvPr/>
        </p:nvSpPr>
        <p:spPr>
          <a:xfrm>
            <a:off x="8941026" y="830327"/>
            <a:ext cx="631371" cy="79286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5</a:t>
            </a:r>
          </a:p>
        </p:txBody>
      </p:sp>
      <p:sp>
        <p:nvSpPr>
          <p:cNvPr id="23" name="Titel 6">
            <a:extLst>
              <a:ext uri="{FF2B5EF4-FFF2-40B4-BE49-F238E27FC236}">
                <a16:creationId xmlns:a16="http://schemas.microsoft.com/office/drawing/2014/main" id="{0BF795FF-7F0F-5E4E-01B3-D4F835DCE380}"/>
              </a:ext>
            </a:extLst>
          </p:cNvPr>
          <p:cNvSpPr txBox="1">
            <a:spLocks/>
          </p:cNvSpPr>
          <p:nvPr/>
        </p:nvSpPr>
        <p:spPr>
          <a:xfrm>
            <a:off x="7898495" y="1725222"/>
            <a:ext cx="1072242" cy="5969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2000" dirty="0"/>
              <a:t>16,3%</a:t>
            </a:r>
          </a:p>
        </p:txBody>
      </p:sp>
      <p:sp>
        <p:nvSpPr>
          <p:cNvPr id="24" name="Titel 6">
            <a:extLst>
              <a:ext uri="{FF2B5EF4-FFF2-40B4-BE49-F238E27FC236}">
                <a16:creationId xmlns:a16="http://schemas.microsoft.com/office/drawing/2014/main" id="{81EF9E80-5DAA-AAC3-BC7C-77CAB8A4B0E1}"/>
              </a:ext>
            </a:extLst>
          </p:cNvPr>
          <p:cNvSpPr txBox="1">
            <a:spLocks/>
          </p:cNvSpPr>
          <p:nvPr/>
        </p:nvSpPr>
        <p:spPr>
          <a:xfrm>
            <a:off x="7191148" y="3474856"/>
            <a:ext cx="1072242" cy="5969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2000" dirty="0"/>
              <a:t>22,5%</a:t>
            </a:r>
          </a:p>
        </p:txBody>
      </p:sp>
      <p:sp>
        <p:nvSpPr>
          <p:cNvPr id="25" name="Titel 6">
            <a:extLst>
              <a:ext uri="{FF2B5EF4-FFF2-40B4-BE49-F238E27FC236}">
                <a16:creationId xmlns:a16="http://schemas.microsoft.com/office/drawing/2014/main" id="{88CC5605-E1FB-52BD-D138-A3CDA189FA5D}"/>
              </a:ext>
            </a:extLst>
          </p:cNvPr>
          <p:cNvSpPr txBox="1">
            <a:spLocks/>
          </p:cNvSpPr>
          <p:nvPr/>
        </p:nvSpPr>
        <p:spPr>
          <a:xfrm>
            <a:off x="8941026" y="4601904"/>
            <a:ext cx="1072242" cy="5969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2000" dirty="0">
                <a:solidFill>
                  <a:schemeClr val="tx1"/>
                </a:solidFill>
              </a:rPr>
              <a:t>30,3%</a:t>
            </a:r>
          </a:p>
        </p:txBody>
      </p:sp>
      <p:sp>
        <p:nvSpPr>
          <p:cNvPr id="26" name="Titel 6">
            <a:extLst>
              <a:ext uri="{FF2B5EF4-FFF2-40B4-BE49-F238E27FC236}">
                <a16:creationId xmlns:a16="http://schemas.microsoft.com/office/drawing/2014/main" id="{084A4329-43DC-58D8-31CD-B4F666433720}"/>
              </a:ext>
            </a:extLst>
          </p:cNvPr>
          <p:cNvSpPr txBox="1">
            <a:spLocks/>
          </p:cNvSpPr>
          <p:nvPr/>
        </p:nvSpPr>
        <p:spPr>
          <a:xfrm>
            <a:off x="9853387" y="2293843"/>
            <a:ext cx="1072242" cy="5969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2000" dirty="0"/>
              <a:t>30,4%</a:t>
            </a:r>
          </a:p>
        </p:txBody>
      </p:sp>
      <p:sp>
        <p:nvSpPr>
          <p:cNvPr id="27" name="Titel 6">
            <a:extLst>
              <a:ext uri="{FF2B5EF4-FFF2-40B4-BE49-F238E27FC236}">
                <a16:creationId xmlns:a16="http://schemas.microsoft.com/office/drawing/2014/main" id="{FC842276-72A9-1472-1D7B-284212112C68}"/>
              </a:ext>
            </a:extLst>
          </p:cNvPr>
          <p:cNvSpPr txBox="1">
            <a:spLocks/>
          </p:cNvSpPr>
          <p:nvPr/>
        </p:nvSpPr>
        <p:spPr>
          <a:xfrm>
            <a:off x="8781145" y="1442045"/>
            <a:ext cx="1072242" cy="5969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2000" dirty="0"/>
              <a:t>0,6%</a:t>
            </a:r>
          </a:p>
        </p:txBody>
      </p:sp>
    </p:spTree>
    <p:extLst>
      <p:ext uri="{BB962C8B-B14F-4D97-AF65-F5344CB8AC3E}">
        <p14:creationId xmlns:p14="http://schemas.microsoft.com/office/powerpoint/2010/main" val="3372967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Tijdelijke aanduiding voor afbeelding 30">
            <a:extLst>
              <a:ext uri="{FF2B5EF4-FFF2-40B4-BE49-F238E27FC236}">
                <a16:creationId xmlns:a16="http://schemas.microsoft.com/office/drawing/2014/main" id="{987A7885-7ADB-21A2-ABAD-E6943DCF9261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" t="24878" r="-52" b="82"/>
          <a:stretch/>
        </p:blipFill>
        <p:spPr>
          <a:xfrm>
            <a:off x="0" y="0"/>
            <a:ext cx="6099175" cy="6858000"/>
          </a:xfrm>
        </p:spPr>
      </p:pic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AEE4DB55-44CF-E1BE-B749-0A6ECB6B7FF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AF6BEFCD-3169-886F-3A25-A1B65BE84106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167EFB2A-3E26-FB88-48E1-B0B296A1355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5B0D45E-841A-B0DE-836D-4ABFDDF777CC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10</a:t>
            </a:fld>
            <a:endParaRPr lang="nl-NL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AF32C39A-258C-C4AC-7CB7-A515C7A105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>
            <a:normAutofit/>
          </a:bodyPr>
          <a:lstStyle/>
          <a:p>
            <a:r>
              <a:rPr lang="nl-NL" dirty="0"/>
              <a:t>Terugsluis</a:t>
            </a:r>
            <a:br>
              <a:rPr lang="nl-NL" dirty="0"/>
            </a:br>
            <a:endParaRPr lang="nl-NL" dirty="0"/>
          </a:p>
        </p:txBody>
      </p:sp>
      <p:sp>
        <p:nvSpPr>
          <p:cNvPr id="16" name="Ondertitel 15">
            <a:extLst>
              <a:ext uri="{FF2B5EF4-FFF2-40B4-BE49-F238E27FC236}">
                <a16:creationId xmlns:a16="http://schemas.microsoft.com/office/drawing/2014/main" id="{2D44A872-C48A-9A47-C2A4-193F0502EC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2801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Tijdelijke aanduiding voor afbeelding 14">
            <a:extLst>
              <a:ext uri="{FF2B5EF4-FFF2-40B4-BE49-F238E27FC236}">
                <a16:creationId xmlns:a16="http://schemas.microsoft.com/office/drawing/2014/main" id="{A5C3E984-5D77-ACEE-790E-095B199647D9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" r="2402"/>
          <a:stretch>
            <a:fillRect/>
          </a:stretch>
        </p:blipFill>
        <p:spPr/>
      </p:pic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76EF28D2-2CAC-C8D0-0F6A-E6D3F10AE2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nl-NL" dirty="0"/>
              <a:t>Netto-opbrengst heffing naar innovatie en verduurzaming vervoerssector</a:t>
            </a:r>
          </a:p>
          <a:p>
            <a:r>
              <a:rPr lang="nl-NL" dirty="0"/>
              <a:t>Na overleg met </a:t>
            </a:r>
            <a:r>
              <a:rPr lang="nl-NL" dirty="0" err="1"/>
              <a:t>transport-sector</a:t>
            </a:r>
            <a:r>
              <a:rPr lang="nl-NL" dirty="0"/>
              <a:t>: </a:t>
            </a:r>
            <a:r>
              <a:rPr lang="nl-NL" dirty="0" err="1"/>
              <a:t>evofenedex</a:t>
            </a:r>
            <a:r>
              <a:rPr lang="nl-NL" dirty="0"/>
              <a:t>, TLN en VERN</a:t>
            </a:r>
          </a:p>
          <a:p>
            <a:r>
              <a:rPr lang="nl-NL" dirty="0"/>
              <a:t>Stimuleringspakket      2024-2025: november 2023</a:t>
            </a:r>
          </a:p>
          <a:p>
            <a:r>
              <a:rPr lang="nl-NL" dirty="0"/>
              <a:t>Meerjarenprogramma   2026-2030: oktober 2024</a:t>
            </a:r>
          </a:p>
          <a:p>
            <a:endParaRPr lang="nl-NL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71C31FB5-B486-6FB5-4591-90D87BED5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Terugsluis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C542FF2-C619-A1A9-49A7-932361A6D2F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49DD060-FD18-4DEB-8A77-54407DEE0FA5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3E488AB-C157-BDED-7B00-72D314C6DCA2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11</a:t>
            </a:fld>
            <a:endParaRPr lang="nl-NL" dirty="0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E2CAD714-F82E-A996-468B-7A45D32B7880}"/>
              </a:ext>
            </a:extLst>
          </p:cNvPr>
          <p:cNvSpPr txBox="1"/>
          <p:nvPr/>
        </p:nvSpPr>
        <p:spPr>
          <a:xfrm>
            <a:off x="6094412" y="6231516"/>
            <a:ext cx="6094476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>
              <a:lnSpc>
                <a:spcPct val="90000"/>
              </a:lnSpc>
              <a:spcBef>
                <a:spcPct val="0"/>
              </a:spcBef>
            </a:pPr>
            <a:r>
              <a:rPr lang="nl-NL" sz="1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Ondertekening Bestuursovereenkomst (2021)</a:t>
            </a:r>
          </a:p>
        </p:txBody>
      </p:sp>
    </p:spTree>
    <p:extLst>
      <p:ext uri="{BB962C8B-B14F-4D97-AF65-F5344CB8AC3E}">
        <p14:creationId xmlns:p14="http://schemas.microsoft.com/office/powerpoint/2010/main" val="1817314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7585354-84DC-053F-8317-6517EE475E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Overbrugging subsidie Klimaatakkoord en start vrachtwagenheffing</a:t>
            </a:r>
          </a:p>
          <a:p>
            <a:pPr>
              <a:buFont typeface="Verdana" panose="020B0604030504040204" pitchFamily="34" charset="0"/>
              <a:buChar char="›"/>
            </a:pPr>
            <a:r>
              <a:rPr lang="nl-NL" dirty="0"/>
              <a:t>Op verzoek van Tweede Kamer en vervoerssector</a:t>
            </a:r>
          </a:p>
          <a:p>
            <a:pPr>
              <a:buFont typeface="Verdana" panose="020B0604030504040204" pitchFamily="34" charset="0"/>
              <a:buChar char="›"/>
            </a:pPr>
            <a:r>
              <a:rPr lang="nl-NL" dirty="0"/>
              <a:t>Lening uit Mobiliteitsfonds, terugbetaling vanaf 2027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9FE3E06-1B7D-D49A-A90A-8591ADEC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Stimuleringspakket</a:t>
            </a: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D0EC9FBA-949C-3941-7EEE-CA3192FF38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87F3036-582C-FEB0-D9D1-E7F233F3109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NL"/>
              <a:t>23 oktober 2024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AB576EA-1502-024C-ADCA-4AC38FF5D04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Najaarsevent LPU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FB1FBFA-7DA2-4BD9-4A68-2BDF4B0BA79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12</a:t>
            </a:fld>
            <a:endParaRPr lang="nl-NL" dirty="0"/>
          </a:p>
        </p:txBody>
      </p:sp>
      <p:pic>
        <p:nvPicPr>
          <p:cNvPr id="8" name="Afbeelding 7" descr="Afbeelding met tekst, schermopname, Lettertype, Website&#10;&#10;Automatisch gegenereerde beschrijving">
            <a:extLst>
              <a:ext uri="{FF2B5EF4-FFF2-40B4-BE49-F238E27FC236}">
                <a16:creationId xmlns:a16="http://schemas.microsoft.com/office/drawing/2014/main" id="{A489E7CA-FE1D-D594-6D4F-EDD10DB8E3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0514">
            <a:off x="2989188" y="1668120"/>
            <a:ext cx="2728927" cy="39417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9" name="Afbeelding 8" descr="Afbeelding met tekst, schermopname, Lettertype, nummer&#10;&#10;Automatisch gegenereerde beschrijving">
            <a:extLst>
              <a:ext uri="{FF2B5EF4-FFF2-40B4-BE49-F238E27FC236}">
                <a16:creationId xmlns:a16="http://schemas.microsoft.com/office/drawing/2014/main" id="{D3C4DF68-77D2-55E2-48C7-BA4B35777A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0514">
            <a:off x="514906" y="1209077"/>
            <a:ext cx="2728927" cy="39417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37239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>
            <a:extLst>
              <a:ext uri="{FF2B5EF4-FFF2-40B4-BE49-F238E27FC236}">
                <a16:creationId xmlns:a16="http://schemas.microsoft.com/office/drawing/2014/main" id="{42236A9A-9A27-02C0-B441-9AEE78B4C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Budget Stimuleringspakket</a:t>
            </a:r>
          </a:p>
        </p:txBody>
      </p:sp>
      <p:graphicFrame>
        <p:nvGraphicFramePr>
          <p:cNvPr id="13" name="Tabel 13">
            <a:extLst>
              <a:ext uri="{FF2B5EF4-FFF2-40B4-BE49-F238E27FC236}">
                <a16:creationId xmlns:a16="http://schemas.microsoft.com/office/drawing/2014/main" id="{59E1B8A0-7364-C90A-D836-FED54AF3C3F8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60459956"/>
              </p:ext>
            </p:extLst>
          </p:nvPr>
        </p:nvGraphicFramePr>
        <p:xfrm>
          <a:off x="635000" y="2276475"/>
          <a:ext cx="6871586" cy="259588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4170916">
                  <a:extLst>
                    <a:ext uri="{9D8B030D-6E8A-4147-A177-3AD203B41FA5}">
                      <a16:colId xmlns:a16="http://schemas.microsoft.com/office/drawing/2014/main" val="951456820"/>
                    </a:ext>
                  </a:extLst>
                </a:gridCol>
                <a:gridCol w="1350335">
                  <a:extLst>
                    <a:ext uri="{9D8B030D-6E8A-4147-A177-3AD203B41FA5}">
                      <a16:colId xmlns:a16="http://schemas.microsoft.com/office/drawing/2014/main" val="3936855293"/>
                    </a:ext>
                  </a:extLst>
                </a:gridCol>
                <a:gridCol w="1350335">
                  <a:extLst>
                    <a:ext uri="{9D8B030D-6E8A-4147-A177-3AD203B41FA5}">
                      <a16:colId xmlns:a16="http://schemas.microsoft.com/office/drawing/2014/main" val="2027809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Maatregel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1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AanZET</a:t>
                      </a:r>
                      <a:r>
                        <a:rPr lang="nl-NL" dirty="0"/>
                        <a:t>: elektrische trucks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67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SPriLa</a:t>
                      </a:r>
                      <a:r>
                        <a:rPr lang="nl-NL" dirty="0"/>
                        <a:t>: laadpalen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073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SWIM: waterstof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20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Logistieke Efficiëntie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1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Uitvoeringskosten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92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b="1" dirty="0"/>
                        <a:t>Totaal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674291"/>
                  </a:ext>
                </a:extLst>
              </a:tr>
            </a:tbl>
          </a:graphicData>
        </a:graphic>
      </p:graphicFrame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84C96A-63FA-315B-206D-15DD81C6C7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56DDB87-F2B8-27F6-18C9-9F836C0ABE1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F3FBB47-33FD-4132-96D5-ACB3E93AD47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13</a:t>
            </a:fld>
            <a:endParaRPr lang="nl-NL" dirty="0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6C154A2A-CD08-7E61-DA48-7E94DF484329}"/>
              </a:ext>
            </a:extLst>
          </p:cNvPr>
          <p:cNvSpPr txBox="1"/>
          <p:nvPr/>
        </p:nvSpPr>
        <p:spPr>
          <a:xfrm>
            <a:off x="635287" y="5009347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i="1" dirty="0"/>
              <a:t>* Tarief in euro’s per kilometer (prijspeil 2023)</a:t>
            </a:r>
          </a:p>
        </p:txBody>
      </p:sp>
    </p:spTree>
    <p:extLst>
      <p:ext uri="{BB962C8B-B14F-4D97-AF65-F5344CB8AC3E}">
        <p14:creationId xmlns:p14="http://schemas.microsoft.com/office/powerpoint/2010/main" val="1143587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jdelijke aanduiding voor afbeelding 10" descr="Afbeelding met tekst, voertuig, Landvoertuig, buitenshuis&#10;&#10;Automatisch gegenereerde beschrijving">
            <a:extLst>
              <a:ext uri="{FF2B5EF4-FFF2-40B4-BE49-F238E27FC236}">
                <a16:creationId xmlns:a16="http://schemas.microsoft.com/office/drawing/2014/main" id="{BADDDDE2-7440-08AF-5D0E-3E61F93904C1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7" r="20377"/>
          <a:stretch/>
        </p:blipFill>
        <p:spPr/>
      </p:pic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7585354-84DC-053F-8317-6517EE475E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Besteding middelen terugsluis 2026-2030</a:t>
            </a:r>
          </a:p>
          <a:p>
            <a:pPr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Vijf maatregelen</a:t>
            </a:r>
          </a:p>
          <a:p>
            <a:pPr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Internetconsultatie:     zomer 2023</a:t>
            </a:r>
          </a:p>
          <a:p>
            <a:pPr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Effectstudie:         september 2024</a:t>
            </a:r>
          </a:p>
          <a:p>
            <a:pPr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Publicatie: 4 oktober 2024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9FE3E06-1B7D-D49A-A90A-8591ADEC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Meerjarenprogramma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87F3036-582C-FEB0-D9D1-E7F233F3109E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r>
              <a:rPr lang="nl-NL"/>
              <a:t>23 oktober 2024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AB576EA-1502-024C-ADCA-4AC38FF5D042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nl-NL"/>
              <a:t>Najaarsevent LPU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FB1FBFA-7DA2-4BD9-4A68-2BDF4B0BA79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86886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7" descr="Afbeelding met voertuig, transport, Landvoertuig, tekst&#10;&#10;Automatisch gegenereerde beschrijving">
            <a:extLst>
              <a:ext uri="{FF2B5EF4-FFF2-40B4-BE49-F238E27FC236}">
                <a16:creationId xmlns:a16="http://schemas.microsoft.com/office/drawing/2014/main" id="{9D785CC3-615A-F492-978C-BA61DF9BA9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4" r="33864"/>
          <a:stretch/>
        </p:blipFill>
        <p:spPr>
          <a:xfrm>
            <a:off x="0" y="0"/>
            <a:ext cx="6098242" cy="6858000"/>
          </a:xfr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D45782-DB59-408D-17D1-83DB7F0871E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53642BB-7934-3993-D50B-400E5BF917A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05037C-7A7B-EB28-3A91-D6CABC58DE8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15</a:t>
            </a:fld>
            <a:endParaRPr lang="nl-NL" dirty="0"/>
          </a:p>
        </p:txBody>
      </p:sp>
      <p:sp>
        <p:nvSpPr>
          <p:cNvPr id="18" name="Titel 9">
            <a:extLst>
              <a:ext uri="{FF2B5EF4-FFF2-40B4-BE49-F238E27FC236}">
                <a16:creationId xmlns:a16="http://schemas.microsoft.com/office/drawing/2014/main" id="{8F47B2AE-C281-DD6D-158B-30C94331A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0" y="1050925"/>
            <a:ext cx="5003800" cy="947738"/>
          </a:xfrm>
        </p:spPr>
        <p:txBody>
          <a:bodyPr>
            <a:normAutofit fontScale="90000"/>
          </a:bodyPr>
          <a:lstStyle/>
          <a:p>
            <a:r>
              <a:rPr lang="nl-NL" dirty="0"/>
              <a:t>Stimuleren elektrisch vrachtvervoer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7135DBFE-449E-F488-8FF4-F7D67F05C8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Verdana" panose="020B0604030504040204" pitchFamily="34" charset="0"/>
              <a:buChar char="›"/>
            </a:pPr>
            <a:r>
              <a:rPr lang="nl-NL" b="1" dirty="0"/>
              <a:t>Aanschafsubsidie Zero-Emissie Trucks (</a:t>
            </a:r>
            <a:r>
              <a:rPr lang="nl-NL" b="1" dirty="0" err="1"/>
              <a:t>AanZET</a:t>
            </a:r>
            <a:r>
              <a:rPr lang="nl-NL" b="1" dirty="0"/>
              <a:t>)</a:t>
            </a:r>
          </a:p>
          <a:p>
            <a:pPr lvl="1"/>
            <a:r>
              <a:rPr lang="nl-NL" dirty="0"/>
              <a:t>Subsidie emissievrije vrachtwagens sinds 2022</a:t>
            </a:r>
          </a:p>
          <a:p>
            <a:pPr lvl="1"/>
            <a:r>
              <a:rPr lang="nl-NL" dirty="0"/>
              <a:t>Vanaf 2024 lagere percentages en nieuwe aanvraagmethode</a:t>
            </a:r>
          </a:p>
          <a:p>
            <a:pPr lvl="1"/>
            <a:r>
              <a:rPr lang="nl-NL" dirty="0"/>
              <a:t>2022-2024: ca 1900 voertuigen</a:t>
            </a:r>
          </a:p>
          <a:p>
            <a:pPr lvl="1"/>
            <a:r>
              <a:rPr lang="nl-NL" dirty="0"/>
              <a:t>Nieuwe ronde: 28 januari 2025</a:t>
            </a:r>
          </a:p>
          <a:p>
            <a:pPr lvl="1"/>
            <a:r>
              <a:rPr lang="nl-NL" dirty="0"/>
              <a:t>Budget: € 55 miljoen</a:t>
            </a:r>
          </a:p>
        </p:txBody>
      </p:sp>
    </p:spTree>
    <p:extLst>
      <p:ext uri="{BB962C8B-B14F-4D97-AF65-F5344CB8AC3E}">
        <p14:creationId xmlns:p14="http://schemas.microsoft.com/office/powerpoint/2010/main" val="549572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B94E26CB-60B3-BA70-3BDC-AB2DB3495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AanZET</a:t>
            </a:r>
            <a:endParaRPr lang="nl-NL" dirty="0"/>
          </a:p>
        </p:txBody>
      </p:sp>
      <p:graphicFrame>
        <p:nvGraphicFramePr>
          <p:cNvPr id="10" name="Tabel 10">
            <a:extLst>
              <a:ext uri="{FF2B5EF4-FFF2-40B4-BE49-F238E27FC236}">
                <a16:creationId xmlns:a16="http://schemas.microsoft.com/office/drawing/2014/main" id="{E5DB8557-D214-18B5-E088-3CD319150CC2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4615324"/>
              </p:ext>
            </p:extLst>
          </p:nvPr>
        </p:nvGraphicFramePr>
        <p:xfrm>
          <a:off x="635000" y="2276475"/>
          <a:ext cx="10923584" cy="303276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006600">
                  <a:extLst>
                    <a:ext uri="{9D8B030D-6E8A-4147-A177-3AD203B41FA5}">
                      <a16:colId xmlns:a16="http://schemas.microsoft.com/office/drawing/2014/main" val="2901071084"/>
                    </a:ext>
                  </a:extLst>
                </a:gridCol>
                <a:gridCol w="1486164">
                  <a:extLst>
                    <a:ext uri="{9D8B030D-6E8A-4147-A177-3AD203B41FA5}">
                      <a16:colId xmlns:a16="http://schemas.microsoft.com/office/drawing/2014/main" val="1302149024"/>
                    </a:ext>
                  </a:extLst>
                </a:gridCol>
                <a:gridCol w="1486164">
                  <a:extLst>
                    <a:ext uri="{9D8B030D-6E8A-4147-A177-3AD203B41FA5}">
                      <a16:colId xmlns:a16="http://schemas.microsoft.com/office/drawing/2014/main" val="1792155542"/>
                    </a:ext>
                  </a:extLst>
                </a:gridCol>
                <a:gridCol w="1486164">
                  <a:extLst>
                    <a:ext uri="{9D8B030D-6E8A-4147-A177-3AD203B41FA5}">
                      <a16:colId xmlns:a16="http://schemas.microsoft.com/office/drawing/2014/main" val="3032130396"/>
                    </a:ext>
                  </a:extLst>
                </a:gridCol>
                <a:gridCol w="1486164">
                  <a:extLst>
                    <a:ext uri="{9D8B030D-6E8A-4147-A177-3AD203B41FA5}">
                      <a16:colId xmlns:a16="http://schemas.microsoft.com/office/drawing/2014/main" val="1962571600"/>
                    </a:ext>
                  </a:extLst>
                </a:gridCol>
                <a:gridCol w="1486164">
                  <a:extLst>
                    <a:ext uri="{9D8B030D-6E8A-4147-A177-3AD203B41FA5}">
                      <a16:colId xmlns:a16="http://schemas.microsoft.com/office/drawing/2014/main" val="813949964"/>
                    </a:ext>
                  </a:extLst>
                </a:gridCol>
                <a:gridCol w="1486164">
                  <a:extLst>
                    <a:ext uri="{9D8B030D-6E8A-4147-A177-3AD203B41FA5}">
                      <a16:colId xmlns:a16="http://schemas.microsoft.com/office/drawing/2014/main" val="3338661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Voertuig-categorie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l-NL" dirty="0"/>
                        <a:t>Grote onderneming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l-NL" dirty="0"/>
                        <a:t>Middelgrote onderneming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l-NL" dirty="0"/>
                        <a:t>Kleine onderneming + non-profit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70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max.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max.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max.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747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N2 bakwagen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€ 7.500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€ 14.700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€ 18.000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84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N3 bakwagen </a:t>
                      </a:r>
                      <a:r>
                        <a:rPr lang="nl-NL" i="1" dirty="0"/>
                        <a:t>(≤18 ton)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€ 31.100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€ 60.500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28,6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€ 86.600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83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N3 bakwagen </a:t>
                      </a:r>
                      <a:r>
                        <a:rPr lang="nl-NL" i="1" dirty="0"/>
                        <a:t>(&gt;18 ton)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€ 43.900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€ 83.200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€ 115.200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0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N3 trekker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€ 43.900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€ 83.200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€ 115.200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802977"/>
                  </a:ext>
                </a:extLst>
              </a:tr>
            </a:tbl>
          </a:graphicData>
        </a:graphic>
      </p:graphicFrame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20D45C7-57FE-13EB-878C-4676D9C827C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2D080B1-2EB5-F057-D74C-BF269CAA976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1323D3E-4190-07FD-4982-AFE28E01B3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82711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Tijdelijke aanduiding voor afbeelding 24" descr="Afbeelding met voertuig, Landvoertuig, wiel, band&#10;&#10;Automatisch gegenereerde beschrijving">
            <a:extLst>
              <a:ext uri="{FF2B5EF4-FFF2-40B4-BE49-F238E27FC236}">
                <a16:creationId xmlns:a16="http://schemas.microsoft.com/office/drawing/2014/main" id="{779B0FB6-13AE-A2FC-E2CF-F6E3044E3623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26" t="-35" b="35"/>
          <a:stretch/>
        </p:blipFill>
        <p:spPr>
          <a:xfrm>
            <a:off x="6096000" y="-2381"/>
            <a:ext cx="6096000" cy="6860381"/>
          </a:xfrm>
        </p:spPr>
      </p:pic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CD7BCB2C-A21D-6213-6CEA-91AEDC0341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Subsidieregeling Private Laadinfrastructuur bij Bedrijven (</a:t>
            </a:r>
            <a:r>
              <a:rPr lang="nl-NL" b="1" dirty="0" err="1"/>
              <a:t>SPriLa</a:t>
            </a:r>
            <a:r>
              <a:rPr lang="nl-NL" b="1" dirty="0"/>
              <a:t>)</a:t>
            </a:r>
          </a:p>
          <a:p>
            <a:pPr lvl="1"/>
            <a:r>
              <a:rPr lang="nl-NL" dirty="0"/>
              <a:t>Subsidie aanschaf en plaatsing laadpalen</a:t>
            </a:r>
          </a:p>
          <a:p>
            <a:pPr lvl="1"/>
            <a:r>
              <a:rPr lang="nl-NL" dirty="0"/>
              <a:t>Subsidie (extern) advies over juiste laadpalen en aanleg</a:t>
            </a:r>
          </a:p>
          <a:p>
            <a:pPr lvl="1"/>
            <a:r>
              <a:rPr lang="nl-NL" dirty="0"/>
              <a:t>Subsidie aanschaf batterijen</a:t>
            </a:r>
          </a:p>
          <a:p>
            <a:pPr lvl="1"/>
            <a:r>
              <a:rPr lang="nl-NL" dirty="0"/>
              <a:t>Eerste openstelling: zomer 2024</a:t>
            </a:r>
          </a:p>
          <a:p>
            <a:pPr lvl="1"/>
            <a:r>
              <a:rPr lang="nl-NL" dirty="0"/>
              <a:t>Grote belangstelling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B44B4060-FCA8-F7D4-78A5-7D583368C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Stimuleren elektrisch vrachtvervoer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FBD3928-6AF4-947E-61F4-1F7F910CB2E5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61788EE-B9F1-83CF-F499-2C55D5ED80DC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405D623-ADDA-8147-D075-0302BCA99FB1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1803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CD7BCB2C-A21D-6213-6CEA-91AEDC0341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buFont typeface="Verdana" panose="020B0604030504040204" pitchFamily="34" charset="0"/>
              <a:buChar char="›"/>
            </a:pPr>
            <a:r>
              <a:rPr lang="nl-NL" b="1" dirty="0"/>
              <a:t>Project Electric Road Systems (ERS)</a:t>
            </a:r>
          </a:p>
          <a:p>
            <a:pPr lvl="1"/>
            <a:r>
              <a:rPr lang="nl-NL" dirty="0"/>
              <a:t>Rijdend opladen via bovenleiding</a:t>
            </a:r>
          </a:p>
          <a:p>
            <a:pPr lvl="1"/>
            <a:r>
              <a:rPr lang="nl-NL" dirty="0"/>
              <a:t>Onderzoek technische en economische haalbaarheid</a:t>
            </a:r>
          </a:p>
          <a:p>
            <a:pPr lvl="1"/>
            <a:r>
              <a:rPr lang="nl-NL" dirty="0"/>
              <a:t>TNO kosten-/batenanalyse: najaar 2024</a:t>
            </a:r>
          </a:p>
          <a:p>
            <a:pPr lvl="1"/>
            <a:r>
              <a:rPr lang="nl-NL" dirty="0"/>
              <a:t>Verwachting: in loop van 2025 definitief besluit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B44B4060-FCA8-F7D4-78A5-7D583368C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Stimuleren elektrisch vrachtvervoer</a:t>
            </a:r>
          </a:p>
        </p:txBody>
      </p:sp>
      <p:pic>
        <p:nvPicPr>
          <p:cNvPr id="20" name="Tijdelijke aanduiding voor inhoud 19">
            <a:extLst>
              <a:ext uri="{FF2B5EF4-FFF2-40B4-BE49-F238E27FC236}">
                <a16:creationId xmlns:a16="http://schemas.microsoft.com/office/drawing/2014/main" id="{4020B544-8478-AA9F-5E9F-A4500C530D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2" b="2572"/>
          <a:stretch/>
        </p:blipFill>
        <p:spPr/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FBD3928-6AF4-947E-61F4-1F7F910CB2E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61788EE-B9F1-83CF-F499-2C55D5ED80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405D623-ADDA-8147-D075-0302BCA99FB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891352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Tijdelijke aanduiding voor afbeelding 11" descr="Afbeelding met gebouw, hemel, buitenshuis, wolkenkrabber&#10;&#10;Automatisch gegenereerde beschrijving">
            <a:extLst>
              <a:ext uri="{FF2B5EF4-FFF2-40B4-BE49-F238E27FC236}">
                <a16:creationId xmlns:a16="http://schemas.microsoft.com/office/drawing/2014/main" id="{844D12EB-C6C2-AD39-185E-C14CE45860C4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4" r="16674"/>
          <a:stretch/>
        </p:blipFill>
        <p:spPr/>
      </p:pic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05534842-A524-FED4-DE99-B4167094CA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buFont typeface="Verdana" panose="020B0604030504040204" pitchFamily="34" charset="0"/>
              <a:buChar char="›"/>
            </a:pPr>
            <a:r>
              <a:rPr lang="nl-NL" b="1" dirty="0"/>
              <a:t>Project Electric Road Systems (ERS)</a:t>
            </a:r>
          </a:p>
          <a:p>
            <a:pPr lvl="1"/>
            <a:r>
              <a:rPr lang="nl-NL" dirty="0"/>
              <a:t>Twee trajecten: </a:t>
            </a:r>
          </a:p>
          <a:p>
            <a:pPr lvl="2"/>
            <a:r>
              <a:rPr lang="nl-NL" dirty="0"/>
              <a:t>Rotterdam-Antwerpen: 100 km</a:t>
            </a:r>
          </a:p>
          <a:p>
            <a:pPr lvl="2"/>
            <a:r>
              <a:rPr lang="nl-NL" dirty="0"/>
              <a:t>Rotterdam-Venlo: 180 km</a:t>
            </a:r>
          </a:p>
          <a:p>
            <a:pPr lvl="1"/>
            <a:r>
              <a:rPr lang="nl-NL" dirty="0"/>
              <a:t>Kosten: € 3,3 </a:t>
            </a:r>
            <a:r>
              <a:rPr lang="nl-NL" dirty="0" err="1"/>
              <a:t>mln</a:t>
            </a:r>
            <a:r>
              <a:rPr lang="nl-NL" dirty="0"/>
              <a:t>/km - beide rijrichtingen</a:t>
            </a:r>
          </a:p>
          <a:p>
            <a:pPr lvl="1"/>
            <a:r>
              <a:rPr lang="nl-NL" dirty="0"/>
              <a:t>Voorwaarde: cofinanciering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C97B44FF-629B-5BC9-B6F6-C91372335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Stimuleren elektrisch vrachtvervoer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8FCBEA3-C66C-AA10-892F-4EB1DE52D4AF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B5AE44F-EF9D-D54C-BD86-2F06F9829B6D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6FE5996-C40C-1878-78B2-D1A5C536DB9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19</a:t>
            </a:fld>
            <a:endParaRPr lang="nl-NL" dirty="0"/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7DB97DB6-8A70-0DA9-8820-52C9D7E0A8A9}"/>
              </a:ext>
            </a:extLst>
          </p:cNvPr>
          <p:cNvSpPr txBox="1">
            <a:spLocks/>
          </p:cNvSpPr>
          <p:nvPr/>
        </p:nvSpPr>
        <p:spPr>
          <a:xfrm>
            <a:off x="6705599" y="6373813"/>
            <a:ext cx="5005389" cy="32207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0A0A6AF-03C5-477E-939A-E28F7E7F05EA}" type="slidenum">
              <a:rPr lang="nl-NL" smtClean="0"/>
              <a:pPr/>
              <a:t>19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53677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F5A7999D-8734-3C41-EB2D-B2D64E596F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b="1" dirty="0"/>
              <a:t>Subsidieregeling Waterstof in Mobiliteit (SWIM)</a:t>
            </a:r>
          </a:p>
          <a:p>
            <a:pPr lvl="1"/>
            <a:r>
              <a:rPr lang="nl-NL" dirty="0"/>
              <a:t>Aanvraag in consortium</a:t>
            </a:r>
          </a:p>
          <a:p>
            <a:pPr lvl="1"/>
            <a:r>
              <a:rPr lang="nl-NL" dirty="0"/>
              <a:t>Subsidie voor aanschaf voertuigen én aanleg tankstation</a:t>
            </a:r>
          </a:p>
          <a:p>
            <a:pPr lvl="1"/>
            <a:r>
              <a:rPr lang="nl-NL" dirty="0"/>
              <a:t>Budget 2024: € 22 miljoen</a:t>
            </a:r>
          </a:p>
          <a:p>
            <a:pPr lvl="1"/>
            <a:r>
              <a:rPr lang="nl-NL" dirty="0"/>
              <a:t>Aangevraagd: € 39 miljoen</a:t>
            </a:r>
          </a:p>
          <a:p>
            <a:pPr lvl="1"/>
            <a:endParaRPr lang="nl-NL" dirty="0"/>
          </a:p>
          <a:p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F6836E7-17EA-9C31-B1CE-3F29B15C8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Stimuleren waterstof vrachtvervoer</a:t>
            </a:r>
          </a:p>
        </p:txBody>
      </p:sp>
      <p:pic>
        <p:nvPicPr>
          <p:cNvPr id="13" name="Tijdelijke aanduiding voor afbeelding 12">
            <a:extLst>
              <a:ext uri="{FF2B5EF4-FFF2-40B4-BE49-F238E27FC236}">
                <a16:creationId xmlns:a16="http://schemas.microsoft.com/office/drawing/2014/main" id="{B7C2E8F7-40FF-3251-152B-4153FEEA57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6" r="20316"/>
          <a:stretch/>
        </p:blipFill>
        <p:spPr/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8BF2950-C873-3621-EE3A-A1563D7B0A4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FF1D9A7-DB3B-FDEB-FEE1-B0DB9D409FA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AE26C08-3C20-619B-94C7-8C6A53011E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644691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1C42E8BF-6D37-F92C-C964-0E48240C2CF7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r="20354"/>
          <a:stretch/>
        </p:blipFill>
        <p:spPr/>
      </p:pic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CD7BCB2C-A21D-6213-6CEA-91AEDC0341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lvl="1">
              <a:lnSpc>
                <a:spcPct val="110000"/>
              </a:lnSpc>
            </a:pPr>
            <a:r>
              <a:rPr lang="nl-NL" dirty="0"/>
              <a:t>Doel: aantal gereden vrachtkilometers verminderen </a:t>
            </a:r>
          </a:p>
          <a:p>
            <a:pPr marL="468000" lvl="1" indent="0">
              <a:buNone/>
            </a:pPr>
            <a:endParaRPr lang="nl-NL" dirty="0"/>
          </a:p>
          <a:p>
            <a:pPr lvl="1"/>
            <a:r>
              <a:rPr lang="nl-NL" dirty="0"/>
              <a:t>Minder kilometers: </a:t>
            </a:r>
          </a:p>
          <a:p>
            <a:pPr lvl="2"/>
            <a:r>
              <a:rPr lang="nl-NL" dirty="0"/>
              <a:t>minder verkeersdrukte (congestie)</a:t>
            </a:r>
          </a:p>
          <a:p>
            <a:pPr lvl="2"/>
            <a:r>
              <a:rPr lang="nl-NL" dirty="0"/>
              <a:t>betere doorstroming</a:t>
            </a:r>
          </a:p>
          <a:p>
            <a:pPr lvl="2">
              <a:lnSpc>
                <a:spcPct val="110000"/>
              </a:lnSpc>
            </a:pPr>
            <a:r>
              <a:rPr lang="nl-NL" dirty="0"/>
              <a:t>minder uitstoot CO</a:t>
            </a:r>
            <a:r>
              <a:rPr lang="nl-NL" baseline="-25000" dirty="0">
                <a:effectLst/>
              </a:rPr>
              <a:t>2</a:t>
            </a:r>
            <a:r>
              <a:rPr lang="nl-NL" dirty="0"/>
              <a:t>, stikstof en fijnstof</a:t>
            </a:r>
          </a:p>
          <a:p>
            <a:pPr lvl="2"/>
            <a:r>
              <a:rPr lang="nl-NL" dirty="0"/>
              <a:t>minder geluidsoverlast</a:t>
            </a:r>
          </a:p>
          <a:p>
            <a:pPr lvl="2"/>
            <a:r>
              <a:rPr lang="nl-NL" dirty="0"/>
              <a:t>betere verkeersveiligheid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B44B4060-FCA8-F7D4-78A5-7D583368C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Logistieke efficiëntie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FBD3928-6AF4-947E-61F4-1F7F910CB2E5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61788EE-B9F1-83CF-F499-2C55D5ED80DC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405D623-ADDA-8147-D075-0302BCA99FB1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15405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1B782E93-38F9-F73A-C161-48F4F5B179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l-NL" dirty="0"/>
              <a:t>Vijf regelingen:</a:t>
            </a:r>
          </a:p>
          <a:p>
            <a:pPr marL="457200" indent="-457200">
              <a:lnSpc>
                <a:spcPct val="100000"/>
              </a:lnSpc>
              <a:buFont typeface="+mj-lt"/>
              <a:buAutoNum type="alphaUcPeriod"/>
            </a:pPr>
            <a:r>
              <a:rPr lang="nl-NL" dirty="0"/>
              <a:t>Meten &amp; verbeteren CO</a:t>
            </a:r>
            <a:r>
              <a:rPr lang="nl-NL" sz="2400" baseline="-25000" dirty="0">
                <a:effectLst/>
              </a:rPr>
              <a:t>2</a:t>
            </a:r>
            <a:r>
              <a:rPr lang="nl-NL" dirty="0"/>
              <a:t>-emissies</a:t>
            </a:r>
          </a:p>
          <a:p>
            <a:pPr marL="457200" indent="-457200">
              <a:lnSpc>
                <a:spcPct val="110000"/>
              </a:lnSpc>
              <a:buFont typeface="+mj-lt"/>
              <a:buAutoNum type="alphaUcPeriod"/>
            </a:pPr>
            <a:r>
              <a:rPr lang="nl-NL" dirty="0"/>
              <a:t>Subsidieregeling Samenwerking In de Logistieke Keten (SSILK)</a:t>
            </a:r>
          </a:p>
          <a:p>
            <a:pPr marL="457200" indent="-457200">
              <a:lnSpc>
                <a:spcPct val="110000"/>
              </a:lnSpc>
              <a:buFont typeface="+mj-lt"/>
              <a:buAutoNum type="alphaUcPeriod"/>
            </a:pPr>
            <a:r>
              <a:rPr lang="nl-NL" dirty="0"/>
              <a:t>Onderzoeken toelating Super-</a:t>
            </a:r>
            <a:r>
              <a:rPr lang="nl-NL" dirty="0" err="1"/>
              <a:t>Ecocombi</a:t>
            </a:r>
            <a:r>
              <a:rPr lang="nl-NL" dirty="0"/>
              <a:t> (SEC)</a:t>
            </a:r>
          </a:p>
          <a:p>
            <a:pPr marL="457200" indent="-457200">
              <a:buFont typeface="+mj-lt"/>
              <a:buAutoNum type="alphaUcPeriod"/>
            </a:pPr>
            <a:r>
              <a:rPr lang="nl-NL" dirty="0"/>
              <a:t>Inrichten Expertisehuis Logistiek</a:t>
            </a:r>
          </a:p>
          <a:p>
            <a:pPr marL="457200" indent="-457200">
              <a:lnSpc>
                <a:spcPct val="110000"/>
              </a:lnSpc>
              <a:buFont typeface="+mj-lt"/>
              <a:buAutoNum type="alphaUcPeriod"/>
            </a:pPr>
            <a:r>
              <a:rPr lang="nl-NL" dirty="0"/>
              <a:t>Digitaliseren midden- en kleinbedrijf (mkb)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929957C2-3469-CF3B-F553-2FC189DDF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Logistieke efficiëntie</a:t>
            </a:r>
          </a:p>
        </p:txBody>
      </p:sp>
      <p:pic>
        <p:nvPicPr>
          <p:cNvPr id="18" name="Tijdelijke aanduiding voor afbeelding 17">
            <a:extLst>
              <a:ext uri="{FF2B5EF4-FFF2-40B4-BE49-F238E27FC236}">
                <a16:creationId xmlns:a16="http://schemas.microsoft.com/office/drawing/2014/main" id="{DA9A1CB2-2AAF-1C99-57E9-8BCC5BA3535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3" r="20363"/>
          <a:stretch/>
        </p:blipFill>
        <p:spPr/>
      </p:pic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1BF44C1-FB7E-4C85-E3B6-F17A84BC373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5E64620-DF2D-E04B-E008-2D117813A65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E9F55F2-5AD3-E8BF-2020-BA733D90446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25078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50332E17-6F44-E04A-FCD8-E80E49B88D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nl-NL" b="1" dirty="0"/>
              <a:t>A. Meten &amp; verbeteren CO</a:t>
            </a:r>
            <a:r>
              <a:rPr lang="nl-NL" sz="2400" b="1" baseline="-25000" dirty="0">
                <a:effectLst/>
              </a:rPr>
              <a:t>2</a:t>
            </a:r>
            <a:r>
              <a:rPr lang="nl-NL" b="1" dirty="0"/>
              <a:t>-emissies</a:t>
            </a:r>
          </a:p>
          <a:p>
            <a:pPr>
              <a:lnSpc>
                <a:spcPct val="110000"/>
              </a:lnSpc>
              <a:buFont typeface="Verdana" panose="020B0604030504040204" pitchFamily="34" charset="0"/>
              <a:buChar char="›"/>
            </a:pPr>
            <a:r>
              <a:rPr lang="nl-NL" dirty="0"/>
              <a:t>Doel: bedrijven bewuster maken van hun CO</a:t>
            </a:r>
            <a:r>
              <a:rPr lang="nl-NL" baseline="-25000" dirty="0">
                <a:effectLst/>
              </a:rPr>
              <a:t>2</a:t>
            </a:r>
            <a:r>
              <a:rPr lang="nl-NL" dirty="0"/>
              <a:t>-prestaties</a:t>
            </a:r>
          </a:p>
          <a:p>
            <a:pPr>
              <a:lnSpc>
                <a:spcPct val="110000"/>
              </a:lnSpc>
              <a:buFont typeface="Verdana" panose="020B0604030504040204" pitchFamily="34" charset="0"/>
              <a:buChar char="›"/>
            </a:pPr>
            <a:r>
              <a:rPr lang="nl-NL" dirty="0"/>
              <a:t>Subsidie voor beter inzicht in eigen prestaties</a:t>
            </a:r>
          </a:p>
          <a:p>
            <a:pPr>
              <a:lnSpc>
                <a:spcPct val="110000"/>
              </a:lnSpc>
              <a:buFont typeface="Verdana" panose="020B0604030504040204" pitchFamily="34" charset="0"/>
              <a:buChar char="›"/>
            </a:pPr>
            <a:r>
              <a:rPr lang="nl-NL" dirty="0"/>
              <a:t>Volgens (Europese) ISO 14083-norm</a:t>
            </a:r>
          </a:p>
          <a:p>
            <a:pPr lvl="1">
              <a:lnSpc>
                <a:spcPct val="110000"/>
              </a:lnSpc>
              <a:buFont typeface="Verdana" panose="020B0604030504040204" pitchFamily="34" charset="0"/>
              <a:buChar char="›"/>
            </a:pPr>
            <a:r>
              <a:rPr lang="nl-NL" dirty="0"/>
              <a:t>Nulmeting CO</a:t>
            </a:r>
            <a:r>
              <a:rPr lang="nl-NL" baseline="-25000" dirty="0">
                <a:effectLst/>
              </a:rPr>
              <a:t>2</a:t>
            </a:r>
            <a:r>
              <a:rPr lang="nl-NL" dirty="0"/>
              <a:t>-uitstoot</a:t>
            </a:r>
          </a:p>
          <a:p>
            <a:pPr lvl="1">
              <a:lnSpc>
                <a:spcPct val="110000"/>
              </a:lnSpc>
              <a:buFont typeface="Verdana" panose="020B0604030504040204" pitchFamily="34" charset="0"/>
              <a:buChar char="›"/>
            </a:pPr>
            <a:r>
              <a:rPr lang="nl-NL" dirty="0"/>
              <a:t>Vergelijking soortgelijke bedrijven</a:t>
            </a:r>
          </a:p>
          <a:p>
            <a:pPr lvl="1">
              <a:lnSpc>
                <a:spcPct val="110000"/>
              </a:lnSpc>
              <a:buFont typeface="Verdana" panose="020B0604030504040204" pitchFamily="34" charset="0"/>
              <a:buChar char="›"/>
            </a:pPr>
            <a:r>
              <a:rPr lang="nl-NL" dirty="0"/>
              <a:t>Verbetering logistieke efficiëntie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0C58BEC3-527C-20E2-4C75-E8867205F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Logistieke efficiëntie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AC7F4F3-D8E5-AEA8-14F7-CE297DE40B6D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CD4D779-3CBF-6568-A501-E0EF176FB05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722EB72-81DC-AB34-65D1-2BC5D20B452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23</a:t>
            </a:fld>
            <a:endParaRPr lang="nl-NL" dirty="0"/>
          </a:p>
        </p:txBody>
      </p:sp>
      <p:pic>
        <p:nvPicPr>
          <p:cNvPr id="13" name="Tijdelijke aanduiding voor afbeelding 12" descr="Afbeelding met tekst, Menselijk gezicht, voertuig, Landvoertuig&#10;&#10;Automatisch gegenereerde beschrijving">
            <a:extLst>
              <a:ext uri="{FF2B5EF4-FFF2-40B4-BE49-F238E27FC236}">
                <a16:creationId xmlns:a16="http://schemas.microsoft.com/office/drawing/2014/main" id="{DAF11BD9-1CF2-5F6B-6E59-817C5FBF16D3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34268" r="-43" b="-34224"/>
          <a:stretch/>
        </p:blipFill>
        <p:spPr>
          <a:xfrm>
            <a:off x="6096000" y="-2381"/>
            <a:ext cx="6096000" cy="6860381"/>
          </a:xfr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E0E6F42D-CD50-A716-E41C-F1AF4F39A83D}"/>
              </a:ext>
            </a:extLst>
          </p:cNvPr>
          <p:cNvSpPr txBox="1"/>
          <p:nvPr/>
        </p:nvSpPr>
        <p:spPr>
          <a:xfrm>
            <a:off x="9403080" y="5882859"/>
            <a:ext cx="2153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600" i="1" dirty="0">
                <a:latin typeface="Verdana" panose="020B0604030504040204" pitchFamily="34" charset="0"/>
                <a:ea typeface="Verdana" panose="020B0604030504040204" pitchFamily="34" charset="0"/>
              </a:rPr>
              <a:t>www.co2meter.nu</a:t>
            </a:r>
          </a:p>
        </p:txBody>
      </p:sp>
    </p:spTree>
    <p:extLst>
      <p:ext uri="{BB962C8B-B14F-4D97-AF65-F5344CB8AC3E}">
        <p14:creationId xmlns:p14="http://schemas.microsoft.com/office/powerpoint/2010/main" val="9764720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65A3729-053F-9214-63FE-C5569CD9FB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b="1" dirty="0"/>
              <a:t>B. Subsidieregeling </a:t>
            </a:r>
            <a:r>
              <a:rPr lang="nl-NL" b="1" dirty="0" err="1"/>
              <a:t>Samen-werking</a:t>
            </a:r>
            <a:r>
              <a:rPr lang="nl-NL" b="1" dirty="0"/>
              <a:t> In de Logistieke Keten (SSILK)</a:t>
            </a:r>
          </a:p>
          <a:p>
            <a:r>
              <a:rPr lang="nl-NL" dirty="0"/>
              <a:t>Voorwaarde: blijvende en aanzienlijke vermindering kilometers</a:t>
            </a:r>
          </a:p>
          <a:p>
            <a:r>
              <a:rPr lang="nl-NL" dirty="0"/>
              <a:t>Aanvraag vanaf 3 partijen</a:t>
            </a:r>
          </a:p>
          <a:p>
            <a:r>
              <a:rPr lang="nl-NL" dirty="0"/>
              <a:t>Regeling in ontwikkeling</a:t>
            </a:r>
          </a:p>
          <a:p>
            <a:r>
              <a:rPr lang="nl-NL" dirty="0"/>
              <a:t>Verwachting: eind 2025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1D63015-E9B4-71C0-A1C9-4ED6C219D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Logistieke efficiëntie</a:t>
            </a:r>
          </a:p>
        </p:txBody>
      </p:sp>
      <p:pic>
        <p:nvPicPr>
          <p:cNvPr id="13" name="Tijdelijke aanduiding voor afbeelding 12" descr="Afbeelding met buitenshuis, hemel, weg, Snelweg&#10;&#10;Automatisch gegenereerde beschrijving">
            <a:extLst>
              <a:ext uri="{FF2B5EF4-FFF2-40B4-BE49-F238E27FC236}">
                <a16:creationId xmlns:a16="http://schemas.microsoft.com/office/drawing/2014/main" id="{3BE91679-8455-A073-00A4-BFD5DBF461A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8" r="19228"/>
          <a:stretch/>
        </p:blipFill>
        <p:spPr/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AAF975-15C9-1922-468B-63DBB11C3C3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D29EECF-4F8D-A73D-1AA0-EBC708DFB3B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CD06E0B-9C7E-9725-BADE-86580931EAF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39573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afbeelding 9" descr="Afbeelding met hemel, buitenshuis, voertuig, weg&#10;&#10;Automatisch gegenereerde beschrijving">
            <a:extLst>
              <a:ext uri="{FF2B5EF4-FFF2-40B4-BE49-F238E27FC236}">
                <a16:creationId xmlns:a16="http://schemas.microsoft.com/office/drawing/2014/main" id="{B247F8B7-93D5-51A5-7746-61888E727A43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6" r="25006"/>
          <a:stretch/>
        </p:blipFill>
        <p:spPr/>
      </p:pic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65A3729-053F-9214-63FE-C5569CD9FB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l-NL" b="1" dirty="0"/>
              <a:t>C. Onderzoeken toelating Super-</a:t>
            </a:r>
            <a:r>
              <a:rPr lang="nl-NL" b="1" dirty="0" err="1"/>
              <a:t>Ecocombi</a:t>
            </a:r>
            <a:r>
              <a:rPr lang="nl-NL" b="1" dirty="0"/>
              <a:t> (SEC)</a:t>
            </a:r>
          </a:p>
          <a:p>
            <a:pPr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Dubbele trekker-oplegger-combinatie, circa 32 meter</a:t>
            </a:r>
          </a:p>
          <a:p>
            <a:pPr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Onderzoek naar:</a:t>
            </a:r>
          </a:p>
          <a:p>
            <a:pPr lvl="1">
              <a:lnSpc>
                <a:spcPct val="100000"/>
              </a:lnSpc>
            </a:pPr>
            <a:r>
              <a:rPr lang="nl-NL" dirty="0"/>
              <a:t>Inpassing in het verkeer</a:t>
            </a:r>
          </a:p>
          <a:p>
            <a:pPr lvl="1">
              <a:lnSpc>
                <a:spcPct val="100000"/>
              </a:lnSpc>
            </a:pPr>
            <a:r>
              <a:rPr lang="nl-NL" dirty="0"/>
              <a:t>Technische eisen</a:t>
            </a:r>
          </a:p>
          <a:p>
            <a:pPr marL="313200" lvl="1" indent="0">
              <a:lnSpc>
                <a:spcPct val="100000"/>
              </a:lnSpc>
              <a:buNone/>
            </a:pPr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1D63015-E9B4-71C0-A1C9-4ED6C219D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Logistieke efficiëntie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AAF975-15C9-1922-468B-63DBB11C3C3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D29EECF-4F8D-A73D-1AA0-EBC708DFB3B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CD06E0B-9C7E-9725-BADE-86580931EAF7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16664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65A3729-053F-9214-63FE-C5569CD9FB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nl-NL" b="1" dirty="0"/>
              <a:t>D. Inrichten Expertisehuis Logistiek</a:t>
            </a:r>
          </a:p>
          <a:p>
            <a:pPr>
              <a:lnSpc>
                <a:spcPct val="110000"/>
              </a:lnSpc>
              <a:buFont typeface="Verdana" panose="020B0604030504040204" pitchFamily="34" charset="0"/>
              <a:buChar char="›"/>
            </a:pPr>
            <a:r>
              <a:rPr lang="nl-NL" dirty="0"/>
              <a:t>Samenbrengen overheid, marktpartijen en </a:t>
            </a:r>
            <a:r>
              <a:rPr lang="nl-NL" dirty="0" err="1"/>
              <a:t>kennis-instellingen</a:t>
            </a:r>
            <a:endParaRPr lang="nl-NL" dirty="0"/>
          </a:p>
          <a:p>
            <a:pPr>
              <a:lnSpc>
                <a:spcPct val="110000"/>
              </a:lnSpc>
              <a:buFont typeface="Verdana" panose="020B0604030504040204" pitchFamily="34" charset="0"/>
              <a:buChar char="›"/>
            </a:pPr>
            <a:r>
              <a:rPr lang="nl-NL" dirty="0"/>
              <a:t>Bundelen deskundigheid, vakkennis en ervaring</a:t>
            </a:r>
          </a:p>
          <a:p>
            <a:pPr>
              <a:lnSpc>
                <a:spcPct val="110000"/>
              </a:lnSpc>
              <a:buFont typeface="Verdana" panose="020B0604030504040204" pitchFamily="34" charset="0"/>
              <a:buChar char="›"/>
            </a:pPr>
            <a:r>
              <a:rPr lang="nl-NL" dirty="0"/>
              <a:t>Kennis toegankelijk maken</a:t>
            </a:r>
          </a:p>
          <a:p>
            <a:pPr>
              <a:lnSpc>
                <a:spcPct val="110000"/>
              </a:lnSpc>
              <a:buFont typeface="Verdana" panose="020B0604030504040204" pitchFamily="34" charset="0"/>
              <a:buChar char="›"/>
            </a:pPr>
            <a:r>
              <a:rPr lang="nl-NL" dirty="0"/>
              <a:t>Uitgangspunt: behoefte van ondernemers</a:t>
            </a:r>
          </a:p>
          <a:p>
            <a:pPr>
              <a:buFont typeface="Verdana" panose="020B0604030504040204" pitchFamily="34" charset="0"/>
              <a:buChar char="›"/>
            </a:pPr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1D63015-E9B4-71C0-A1C9-4ED6C219D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Logistieke efficiëntie</a:t>
            </a:r>
          </a:p>
        </p:txBody>
      </p:sp>
      <p:pic>
        <p:nvPicPr>
          <p:cNvPr id="10" name="Tijdelijke aanduiding voor afbeelding 9" descr="Afbeelding met persoon, kleding, Formele kleding, Handen vasthouden&#10;&#10;Automatisch gegenereerde beschrijving">
            <a:extLst>
              <a:ext uri="{FF2B5EF4-FFF2-40B4-BE49-F238E27FC236}">
                <a16:creationId xmlns:a16="http://schemas.microsoft.com/office/drawing/2014/main" id="{960B5064-442C-02FA-4096-7FD69B27F1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8" r="23588"/>
          <a:stretch>
            <a:fillRect/>
          </a:stretch>
        </p:blipFill>
        <p:spPr/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AAF975-15C9-1922-468B-63DBB11C3C3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D29EECF-4F8D-A73D-1AA0-EBC708DFB3B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CD06E0B-9C7E-9725-BADE-86580931EAF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06136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Tijdelijke aanduiding voor afbeelding 12" descr="Afbeelding met persoon, overdekt, kleding, nagel&#10;&#10;Automatisch gegenereerde beschrijving">
            <a:extLst>
              <a:ext uri="{FF2B5EF4-FFF2-40B4-BE49-F238E27FC236}">
                <a16:creationId xmlns:a16="http://schemas.microsoft.com/office/drawing/2014/main" id="{F65EB361-98B8-5F93-1788-3F5029D019C5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5" t="-35" r="19533" b="35"/>
          <a:stretch/>
        </p:blipFill>
        <p:spPr>
          <a:xfrm>
            <a:off x="6096000" y="-2381"/>
            <a:ext cx="6096000" cy="6860381"/>
          </a:xfrm>
        </p:spPr>
      </p:pic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65A3729-053F-9214-63FE-C5569CD9FB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nl-NL" b="1" dirty="0"/>
              <a:t>E. Digitaliseren midden- en kleinbedrijf (mkb)</a:t>
            </a:r>
          </a:p>
          <a:p>
            <a:pPr>
              <a:lnSpc>
                <a:spcPct val="110000"/>
              </a:lnSpc>
            </a:pPr>
            <a:r>
              <a:rPr lang="nl-NL" dirty="0"/>
              <a:t>Faciliteren om te digitaliseren</a:t>
            </a:r>
          </a:p>
          <a:p>
            <a:pPr>
              <a:lnSpc>
                <a:spcPct val="110000"/>
              </a:lnSpc>
            </a:pPr>
            <a:r>
              <a:rPr lang="nl-NL" dirty="0"/>
              <a:t>Aansluiting basis data-infrastructuur (BDI)</a:t>
            </a:r>
          </a:p>
          <a:p>
            <a:pPr>
              <a:lnSpc>
                <a:spcPct val="110000"/>
              </a:lnSpc>
            </a:pPr>
            <a:r>
              <a:rPr lang="nl-NL" dirty="0"/>
              <a:t>Maatregel in ontwikkeling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1D63015-E9B4-71C0-A1C9-4ED6C219D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Logistieke efficiëntie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AAF975-15C9-1922-468B-63DBB11C3C3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D29EECF-4F8D-A73D-1AA0-EBC708DFB3B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CD06E0B-9C7E-9725-BADE-86580931EAF7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05925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CA7F763C-85AF-7071-9469-6D7D1B04E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Budget Meerjarenprogramma</a:t>
            </a:r>
          </a:p>
        </p:txBody>
      </p:sp>
      <p:graphicFrame>
        <p:nvGraphicFramePr>
          <p:cNvPr id="10" name="Tabel 10">
            <a:extLst>
              <a:ext uri="{FF2B5EF4-FFF2-40B4-BE49-F238E27FC236}">
                <a16:creationId xmlns:a16="http://schemas.microsoft.com/office/drawing/2014/main" id="{F2B6EB03-06B3-93C7-400B-4E5315866DA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14970869"/>
              </p:ext>
            </p:extLst>
          </p:nvPr>
        </p:nvGraphicFramePr>
        <p:xfrm>
          <a:off x="635000" y="2238833"/>
          <a:ext cx="10923588" cy="370840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4163503">
                  <a:extLst>
                    <a:ext uri="{9D8B030D-6E8A-4147-A177-3AD203B41FA5}">
                      <a16:colId xmlns:a16="http://schemas.microsoft.com/office/drawing/2014/main" val="1242058623"/>
                    </a:ext>
                  </a:extLst>
                </a:gridCol>
                <a:gridCol w="1352017">
                  <a:extLst>
                    <a:ext uri="{9D8B030D-6E8A-4147-A177-3AD203B41FA5}">
                      <a16:colId xmlns:a16="http://schemas.microsoft.com/office/drawing/2014/main" val="2247285002"/>
                    </a:ext>
                  </a:extLst>
                </a:gridCol>
                <a:gridCol w="1352017">
                  <a:extLst>
                    <a:ext uri="{9D8B030D-6E8A-4147-A177-3AD203B41FA5}">
                      <a16:colId xmlns:a16="http://schemas.microsoft.com/office/drawing/2014/main" val="2173116692"/>
                    </a:ext>
                  </a:extLst>
                </a:gridCol>
                <a:gridCol w="1352017">
                  <a:extLst>
                    <a:ext uri="{9D8B030D-6E8A-4147-A177-3AD203B41FA5}">
                      <a16:colId xmlns:a16="http://schemas.microsoft.com/office/drawing/2014/main" val="833993122"/>
                    </a:ext>
                  </a:extLst>
                </a:gridCol>
                <a:gridCol w="1352017">
                  <a:extLst>
                    <a:ext uri="{9D8B030D-6E8A-4147-A177-3AD203B41FA5}">
                      <a16:colId xmlns:a16="http://schemas.microsoft.com/office/drawing/2014/main" val="1048957425"/>
                    </a:ext>
                  </a:extLst>
                </a:gridCol>
                <a:gridCol w="1352017">
                  <a:extLst>
                    <a:ext uri="{9D8B030D-6E8A-4147-A177-3AD203B41FA5}">
                      <a16:colId xmlns:a16="http://schemas.microsoft.com/office/drawing/2014/main" val="1958698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Maatregel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359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AanZET</a:t>
                      </a:r>
                      <a:r>
                        <a:rPr lang="nl-NL" dirty="0"/>
                        <a:t>: elektrische trucks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03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 err="1"/>
                        <a:t>SPriLa</a:t>
                      </a:r>
                      <a:r>
                        <a:rPr lang="nl-NL" dirty="0"/>
                        <a:t>: laadpalen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082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SWIM: waterstof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13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ERS: bovenleiding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488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SILK: logistieke efficiëntie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936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b="1" dirty="0"/>
                        <a:t>Totaal Terugsluis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b="1" dirty="0"/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b="1" dirty="0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b="1" dirty="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b="1" dirty="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b="1" dirty="0"/>
                        <a:t>360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19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Uitvoeringskosten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168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Terugbetalen voorfinanciering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758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b="1" dirty="0"/>
                        <a:t>Totaal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b="1" dirty="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b="1" dirty="0"/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b="1" dirty="0"/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b="1" dirty="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b="1" dirty="0"/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117931"/>
                  </a:ext>
                </a:extLst>
              </a:tr>
            </a:tbl>
          </a:graphicData>
        </a:graphic>
      </p:graphicFrame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00A71FA-A733-BA08-6D42-7A79EF2F9C6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A117969-23CB-6DE2-537C-5828F03410A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DDD40D3-77A2-EAC7-D57B-9981A74B47F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28</a:t>
            </a:fld>
            <a:endParaRPr lang="nl-NL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8501B71-AC18-30E0-0D0C-4F92BDC81CAD}"/>
              </a:ext>
            </a:extLst>
          </p:cNvPr>
          <p:cNvSpPr txBox="1"/>
          <p:nvPr/>
        </p:nvSpPr>
        <p:spPr>
          <a:xfrm>
            <a:off x="633412" y="5953014"/>
            <a:ext cx="5003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i="1" dirty="0"/>
              <a:t>Bedragen in miljoenen euro’s</a:t>
            </a:r>
          </a:p>
        </p:txBody>
      </p:sp>
    </p:spTree>
    <p:extLst>
      <p:ext uri="{BB962C8B-B14F-4D97-AF65-F5344CB8AC3E}">
        <p14:creationId xmlns:p14="http://schemas.microsoft.com/office/powerpoint/2010/main" val="7449938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Tijdelijke aanduiding voor afbeelding 11" descr="Afbeelding met voertuig, Landvoertuig, wiel, buitenshuis&#10;&#10;Automatisch gegenereerde beschrijving">
            <a:extLst>
              <a:ext uri="{FF2B5EF4-FFF2-40B4-BE49-F238E27FC236}">
                <a16:creationId xmlns:a16="http://schemas.microsoft.com/office/drawing/2014/main" id="{726D41BE-4932-BFC4-814E-79853256632B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5" r="14649"/>
          <a:stretch/>
        </p:blipFill>
        <p:spPr>
          <a:xfrm>
            <a:off x="0" y="0"/>
            <a:ext cx="6099175" cy="6858000"/>
          </a:xfrm>
        </p:spPr>
      </p:pic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4A0A9DB7-069F-1A2C-485E-81F34F8911F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56D63D3-0E47-22E0-49C5-A767CD59BDB2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5DE260-FD01-1BC8-D935-027846C6184C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2942887-8B8C-CA81-FFA5-71DBC35C4C83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29</a:t>
            </a:fld>
            <a:endParaRPr lang="nl-NL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044C1052-67AB-9652-EBDC-00F74C3551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Effectstudie</a:t>
            </a:r>
            <a:br>
              <a:rPr lang="nl-NL" dirty="0"/>
            </a:br>
            <a:endParaRPr lang="nl-NL" dirty="0"/>
          </a:p>
        </p:txBody>
      </p:sp>
      <p:sp>
        <p:nvSpPr>
          <p:cNvPr id="8" name="Ondertitel 7">
            <a:extLst>
              <a:ext uri="{FF2B5EF4-FFF2-40B4-BE49-F238E27FC236}">
                <a16:creationId xmlns:a16="http://schemas.microsoft.com/office/drawing/2014/main" id="{879B6AB9-85C3-F6E6-415C-B1D42AA354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839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Tijdelijke aanduiding voor inhoud 15">
            <a:extLst>
              <a:ext uri="{FF2B5EF4-FFF2-40B4-BE49-F238E27FC236}">
                <a16:creationId xmlns:a16="http://schemas.microsoft.com/office/drawing/2014/main" id="{38AF5F60-CE36-D501-31C0-512ABBEE38AB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9" r="21349"/>
          <a:stretch/>
        </p:blipFill>
        <p:spPr/>
      </p:pic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2ED88EF0-F81F-7482-1AC8-C27211ED16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buFont typeface="Verdana" panose="020B0604030504040204" pitchFamily="34" charset="0"/>
              <a:buChar char="›"/>
            </a:pPr>
            <a:r>
              <a:rPr lang="nl-NL" dirty="0"/>
              <a:t>Doorrekening </a:t>
            </a:r>
            <a:r>
              <a:rPr lang="nl-NL" dirty="0" err="1"/>
              <a:t>Meerjaren-programma</a:t>
            </a:r>
            <a:r>
              <a:rPr lang="nl-NL" dirty="0"/>
              <a:t> 2026-2030</a:t>
            </a:r>
          </a:p>
          <a:p>
            <a:pPr>
              <a:buFont typeface="Verdana" panose="020B0604030504040204" pitchFamily="34" charset="0"/>
              <a:buChar char="›"/>
            </a:pPr>
            <a:r>
              <a:rPr lang="nl-NL" dirty="0"/>
              <a:t>Alle maatregelen doorgerekend</a:t>
            </a:r>
          </a:p>
          <a:p>
            <a:pPr>
              <a:buFont typeface="Verdana" panose="020B0604030504040204" pitchFamily="34" charset="0"/>
              <a:buChar char="›"/>
            </a:pPr>
            <a:r>
              <a:rPr lang="nl-NL" dirty="0"/>
              <a:t>Behalve Project ERS en Expertisehuis Logistiek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97E314CA-65B9-91B8-6685-B79E5656D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Effectstudie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7E403E4-8F74-8083-648C-747006C78E9D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339C569-7384-CB27-565F-D1BF4D2857BC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8AB5EC-CE74-B870-CA8D-66FC1EE5ED7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30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65339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2ED88EF0-F81F-7482-1AC8-C27211ED16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Onderzochte effecten:</a:t>
            </a:r>
          </a:p>
          <a:p>
            <a:pPr lvl="1">
              <a:lnSpc>
                <a:spcPct val="100000"/>
              </a:lnSpc>
            </a:pPr>
            <a:r>
              <a:rPr lang="nl-NL" dirty="0"/>
              <a:t>Ingroei emissievrije trucks</a:t>
            </a:r>
          </a:p>
          <a:p>
            <a:pPr lvl="1"/>
            <a:r>
              <a:rPr lang="nl-NL" dirty="0"/>
              <a:t>Uitstoot CO</a:t>
            </a:r>
            <a:r>
              <a:rPr lang="nl-NL" baseline="-25000" dirty="0">
                <a:effectLst/>
              </a:rPr>
              <a:t>2</a:t>
            </a:r>
            <a:r>
              <a:rPr lang="nl-NL" dirty="0"/>
              <a:t>, stikstof en fijnstof</a:t>
            </a:r>
          </a:p>
          <a:p>
            <a:pPr lvl="1"/>
            <a:r>
              <a:rPr lang="nl-NL" dirty="0"/>
              <a:t>Vermindering vrachtkilometers</a:t>
            </a:r>
          </a:p>
          <a:p>
            <a:endParaRPr lang="nl-NL" dirty="0"/>
          </a:p>
          <a:p>
            <a:r>
              <a:rPr lang="nl-NL" dirty="0"/>
              <a:t>Rekenmodel neemt mee:</a:t>
            </a:r>
          </a:p>
          <a:p>
            <a:pPr lvl="1"/>
            <a:r>
              <a:rPr lang="nl-NL" dirty="0"/>
              <a:t>Vlootsamenstelling</a:t>
            </a:r>
          </a:p>
          <a:p>
            <a:pPr lvl="1"/>
            <a:r>
              <a:rPr lang="nl-NL" dirty="0"/>
              <a:t>Voertuigkenmerken</a:t>
            </a:r>
          </a:p>
          <a:p>
            <a:pPr lvl="1"/>
            <a:r>
              <a:rPr lang="nl-NL" dirty="0"/>
              <a:t>Total </a:t>
            </a:r>
            <a:r>
              <a:rPr lang="nl-NL" dirty="0" err="1"/>
              <a:t>Cost</a:t>
            </a:r>
            <a:r>
              <a:rPr lang="nl-NL" dirty="0"/>
              <a:t> of </a:t>
            </a:r>
            <a:r>
              <a:rPr lang="nl-NL" dirty="0" err="1"/>
              <a:t>Ownership</a:t>
            </a:r>
            <a:endParaRPr lang="nl-NL" dirty="0"/>
          </a:p>
          <a:p>
            <a:pPr lvl="1"/>
            <a:r>
              <a:rPr lang="nl-NL" dirty="0"/>
              <a:t>Trends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97E314CA-65B9-91B8-6685-B79E5656D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Effectstudie</a:t>
            </a: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5F1552DE-3170-9B9F-3FD7-C6FCF1B55A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7E403E4-8F74-8083-648C-747006C78E9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339C569-7384-CB27-565F-D1BF4D2857B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8AB5EC-CE74-B870-CA8D-66FC1EE5ED7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31</a:t>
            </a:fld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60EB53C-30CC-6C37-CA6C-C4B0687EB1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23" t="41401" r="37394" b="27361"/>
          <a:stretch/>
        </p:blipFill>
        <p:spPr>
          <a:xfrm>
            <a:off x="-1388" y="1424192"/>
            <a:ext cx="6096000" cy="4009615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D7ED9825-570A-2EC2-49BF-7EC3329AFD3B}"/>
              </a:ext>
            </a:extLst>
          </p:cNvPr>
          <p:cNvSpPr txBox="1"/>
          <p:nvPr/>
        </p:nvSpPr>
        <p:spPr>
          <a:xfrm>
            <a:off x="635000" y="5506378"/>
            <a:ext cx="5003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i="1" dirty="0"/>
              <a:t>Bron: </a:t>
            </a:r>
            <a:r>
              <a:rPr lang="nl-NL" i="1" dirty="0" err="1"/>
              <a:t>Panteia</a:t>
            </a:r>
            <a:endParaRPr lang="nl-NL" i="1" dirty="0"/>
          </a:p>
        </p:txBody>
      </p:sp>
    </p:spTree>
    <p:extLst>
      <p:ext uri="{BB962C8B-B14F-4D97-AF65-F5344CB8AC3E}">
        <p14:creationId xmlns:p14="http://schemas.microsoft.com/office/powerpoint/2010/main" val="33373465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CA7F763C-85AF-7071-9469-6D7D1B04E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Totale effecten Meerjarenprogramma</a:t>
            </a:r>
          </a:p>
        </p:txBody>
      </p:sp>
      <p:graphicFrame>
        <p:nvGraphicFramePr>
          <p:cNvPr id="10" name="Tabel 10">
            <a:extLst>
              <a:ext uri="{FF2B5EF4-FFF2-40B4-BE49-F238E27FC236}">
                <a16:creationId xmlns:a16="http://schemas.microsoft.com/office/drawing/2014/main" id="{F2B6EB03-06B3-93C7-400B-4E5315866DA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5680656"/>
              </p:ext>
            </p:extLst>
          </p:nvPr>
        </p:nvGraphicFramePr>
        <p:xfrm>
          <a:off x="635000" y="2276475"/>
          <a:ext cx="10923588" cy="222504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5317744">
                  <a:extLst>
                    <a:ext uri="{9D8B030D-6E8A-4147-A177-3AD203B41FA5}">
                      <a16:colId xmlns:a16="http://schemas.microsoft.com/office/drawing/2014/main" val="1242058623"/>
                    </a:ext>
                  </a:extLst>
                </a:gridCol>
                <a:gridCol w="2802922">
                  <a:extLst>
                    <a:ext uri="{9D8B030D-6E8A-4147-A177-3AD203B41FA5}">
                      <a16:colId xmlns:a16="http://schemas.microsoft.com/office/drawing/2014/main" val="2247285002"/>
                    </a:ext>
                  </a:extLst>
                </a:gridCol>
                <a:gridCol w="2802922">
                  <a:extLst>
                    <a:ext uri="{9D8B030D-6E8A-4147-A177-3AD203B41FA5}">
                      <a16:colId xmlns:a16="http://schemas.microsoft.com/office/drawing/2014/main" val="2173116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Resultaat in 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Resultaat na 2030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359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Extra ingroei aantal emissievrije voertuigen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14.450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19.600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03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Totale verlaging CO</a:t>
                      </a:r>
                      <a:r>
                        <a:rPr lang="nl-NL" baseline="-25000" dirty="0">
                          <a:effectLst/>
                        </a:rPr>
                        <a:t>2</a:t>
                      </a:r>
                      <a:r>
                        <a:rPr lang="nl-NL" dirty="0"/>
                        <a:t>-uitstoot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1.025.000 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3.839.000 ton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082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Totale verlaging uitstoot stikstof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692 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2.500 ton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13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Totale verlaging uitstoot fijnstof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 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90 ton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488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Afname voertuigkilometers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108 miljoen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710 miljoen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936271"/>
                  </a:ext>
                </a:extLst>
              </a:tr>
            </a:tbl>
          </a:graphicData>
        </a:graphic>
      </p:graphicFrame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00A71FA-A733-BA08-6D42-7A79EF2F9C6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A117969-23CB-6DE2-537C-5828F03410A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DDD40D3-77A2-EAC7-D57B-9981A74B47F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32</a:t>
            </a:fld>
            <a:endParaRPr lang="nl-NL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CF78F35-A052-F446-41FB-32D402015CF2}"/>
              </a:ext>
            </a:extLst>
          </p:cNvPr>
          <p:cNvSpPr txBox="1"/>
          <p:nvPr/>
        </p:nvSpPr>
        <p:spPr>
          <a:xfrm>
            <a:off x="635000" y="4593204"/>
            <a:ext cx="5003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i="1" dirty="0"/>
              <a:t>Bron: </a:t>
            </a:r>
            <a:r>
              <a:rPr lang="nl-NL" i="1" dirty="0" err="1"/>
              <a:t>Panteia</a:t>
            </a:r>
            <a:endParaRPr lang="nl-NL" i="1" dirty="0"/>
          </a:p>
        </p:txBody>
      </p:sp>
    </p:spTree>
    <p:extLst>
      <p:ext uri="{BB962C8B-B14F-4D97-AF65-F5344CB8AC3E}">
        <p14:creationId xmlns:p14="http://schemas.microsoft.com/office/powerpoint/2010/main" val="23544451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 descr="Vrachtwagen met effen opvulling">
            <a:extLst>
              <a:ext uri="{FF2B5EF4-FFF2-40B4-BE49-F238E27FC236}">
                <a16:creationId xmlns:a16="http://schemas.microsoft.com/office/drawing/2014/main" id="{7960A174-CE65-A2C8-5B5D-57D17891A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0" y="743206"/>
            <a:ext cx="6099175" cy="6099175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C309E3BD-2CC0-CD83-0142-D74ABA429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9423" y="2138016"/>
            <a:ext cx="3911377" cy="1931063"/>
          </a:xfrm>
        </p:spPr>
        <p:txBody>
          <a:bodyPr>
            <a:normAutofit/>
          </a:bodyPr>
          <a:lstStyle/>
          <a:p>
            <a:r>
              <a:rPr lang="nl-NL" sz="4000" dirty="0"/>
              <a:t>Bedankt voor uw aandacht!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49DDEE12-1CFA-3198-729F-A749EB0D6E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Vrachtwagenheffing.nl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658F7EB5-E10C-62EA-48C9-7E64E0320D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 dirty="0"/>
              <a:t>ana.manonliriano@minienw.nl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826E98A3-2E0A-771D-328A-A8E4D71F14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76285" y="3515899"/>
            <a:ext cx="4382303" cy="691884"/>
          </a:xfrm>
        </p:spPr>
        <p:txBody>
          <a:bodyPr/>
          <a:lstStyle/>
          <a:p>
            <a:r>
              <a:rPr lang="nl-NL" dirty="0"/>
              <a:t>06 21 86 21 57</a:t>
            </a:r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D4640C72-E2D1-BB3E-3917-2111F7BF440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6785E79-922C-E61D-308A-8D0192792584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nl-NL" dirty="0"/>
              <a:t>23 oktober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88E7C4F-EF11-CF7D-243F-30001415BA5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nl-NL" dirty="0" err="1"/>
              <a:t>Najaarsevent</a:t>
            </a:r>
            <a:r>
              <a:rPr lang="nl-NL" dirty="0"/>
              <a:t> LPU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6DCB29-9601-D6FD-CF25-7C4DC5D399FB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33</a:t>
            </a:fld>
            <a:endParaRPr lang="nl-NL" dirty="0"/>
          </a:p>
        </p:txBody>
      </p:sp>
      <p:sp>
        <p:nvSpPr>
          <p:cNvPr id="2" name="Tijdelijke aanduiding voor tekst 8">
            <a:extLst>
              <a:ext uri="{FF2B5EF4-FFF2-40B4-BE49-F238E27FC236}">
                <a16:creationId xmlns:a16="http://schemas.microsoft.com/office/drawing/2014/main" id="{D0861CA6-974F-FE16-C97C-81AE2AB4C602}"/>
              </a:ext>
            </a:extLst>
          </p:cNvPr>
          <p:cNvSpPr txBox="1">
            <a:spLocks/>
          </p:cNvSpPr>
          <p:nvPr/>
        </p:nvSpPr>
        <p:spPr>
          <a:xfrm>
            <a:off x="7176281" y="4348558"/>
            <a:ext cx="4382303" cy="691884"/>
          </a:xfrm>
          <a:prstGeom prst="rect">
            <a:avLst/>
          </a:prstGeom>
        </p:spPr>
        <p:txBody>
          <a:bodyPr vert="horz" lIns="91440" tIns="45720" rIns="91440" bIns="45720" numCol="1" spcCol="18000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SzPct val="80000"/>
              <a:buFont typeface="Verdana" panose="020B0604030504040204" pitchFamily="34" charset="0"/>
              <a:buNone/>
              <a:defRPr sz="200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16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6800" indent="-3168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768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Verdana" panose="020B060403050404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b="1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6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jochem.verdonk@minienw.nl</a:t>
            </a:r>
          </a:p>
        </p:txBody>
      </p:sp>
      <p:sp>
        <p:nvSpPr>
          <p:cNvPr id="3" name="Tijdelijke aanduiding voor tekst 9">
            <a:extLst>
              <a:ext uri="{FF2B5EF4-FFF2-40B4-BE49-F238E27FC236}">
                <a16:creationId xmlns:a16="http://schemas.microsoft.com/office/drawing/2014/main" id="{5CFFBDF5-6111-512B-65A1-671798D51122}"/>
              </a:ext>
            </a:extLst>
          </p:cNvPr>
          <p:cNvSpPr txBox="1">
            <a:spLocks/>
          </p:cNvSpPr>
          <p:nvPr/>
        </p:nvSpPr>
        <p:spPr>
          <a:xfrm>
            <a:off x="7176281" y="4795599"/>
            <a:ext cx="4382303" cy="691884"/>
          </a:xfrm>
          <a:prstGeom prst="rect">
            <a:avLst/>
          </a:prstGeom>
        </p:spPr>
        <p:txBody>
          <a:bodyPr vert="horz" lIns="91440" tIns="45720" rIns="91440" bIns="45720" numCol="1" spcCol="18000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SzPct val="80000"/>
              <a:buFont typeface="Verdana" panose="020B0604030504040204" pitchFamily="34" charset="0"/>
              <a:buNone/>
              <a:defRPr sz="200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16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6800" indent="-3168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768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Verdana" panose="020B060403050404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b="1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6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06 11 48 03 58</a:t>
            </a:r>
          </a:p>
        </p:txBody>
      </p:sp>
      <p:sp>
        <p:nvSpPr>
          <p:cNvPr id="12" name="Tijdelijke aanduiding voor afbeelding 6">
            <a:extLst>
              <a:ext uri="{FF2B5EF4-FFF2-40B4-BE49-F238E27FC236}">
                <a16:creationId xmlns:a16="http://schemas.microsoft.com/office/drawing/2014/main" id="{9868E7C6-3BA0-4C64-CAAD-6318F28ADBB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64313" y="3094191"/>
            <a:ext cx="541203" cy="540000"/>
          </a:xfrm>
        </p:spPr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1A248446-BC1A-29F5-F4D4-99F4DE127D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990" y="4404768"/>
            <a:ext cx="542591" cy="536494"/>
          </a:xfrm>
          <a:prstGeom prst="rect">
            <a:avLst/>
          </a:prstGeom>
        </p:spPr>
      </p:pic>
      <p:sp>
        <p:nvSpPr>
          <p:cNvPr id="15" name="Tijdelijke aanduiding voor afbeelding 7">
            <a:extLst>
              <a:ext uri="{FF2B5EF4-FFF2-40B4-BE49-F238E27FC236}">
                <a16:creationId xmlns:a16="http://schemas.microsoft.com/office/drawing/2014/main" id="{FF807816-1580-B072-D2CB-EFDCD3D7398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564313" y="3644400"/>
            <a:ext cx="541203" cy="540000"/>
          </a:xfrm>
        </p:spPr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F501D4F7-7445-2474-7D22-45F5F8A026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8354" y="4965238"/>
            <a:ext cx="542591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992503"/>
      </p:ext>
    </p:extLst>
  </p:cSld>
  <p:clrMapOvr>
    <a:masterClrMapping/>
  </p:clrMapOvr>
</p:sld>
</file>

<file path=ppt/theme/theme1.xml><?xml version="1.0" encoding="utf-8"?>
<a:theme xmlns:a="http://schemas.openxmlformats.org/drawingml/2006/main" name="Rijkshuisstijl Hemelblauw">
  <a:themeElements>
    <a:clrScheme name="Rijks Hemelblauw 1">
      <a:dk1>
        <a:srgbClr val="000000"/>
      </a:dk1>
      <a:lt1>
        <a:srgbClr val="FFFFFF"/>
      </a:lt1>
      <a:dk2>
        <a:srgbClr val="017BC6"/>
      </a:dk2>
      <a:lt2>
        <a:srgbClr val="D9EBF6"/>
      </a:lt2>
      <a:accent1>
        <a:srgbClr val="42145F"/>
      </a:accent1>
      <a:accent2>
        <a:srgbClr val="38870D"/>
      </a:accent2>
      <a:accent3>
        <a:srgbClr val="00689A"/>
      </a:accent3>
      <a:accent4>
        <a:srgbClr val="F9E11E"/>
      </a:accent4>
      <a:accent5>
        <a:srgbClr val="275837"/>
      </a:accent5>
      <a:accent6>
        <a:srgbClr val="94700A"/>
      </a:accent6>
      <a:hlink>
        <a:srgbClr val="017BC6"/>
      </a:hlink>
      <a:folHlink>
        <a:srgbClr val="B2D6EE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Presentatie46" id="{D7A288C4-2E63-1F40-8FEE-1BD90C88DEA2}" vid="{DC129FCA-0CF9-BD45-9DB2-8FC41F291E1F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18067 RIJK - Sjabloon 16x9 Hemelblauw</Template>
  <TotalTime>0</TotalTime>
  <Words>1326</Words>
  <Application>Microsoft Office PowerPoint</Application>
  <PresentationFormat>Breedbeeld</PresentationFormat>
  <Paragraphs>529</Paragraphs>
  <Slides>33</Slides>
  <Notes>27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33</vt:i4>
      </vt:variant>
    </vt:vector>
  </HeadingPairs>
  <TitlesOfParts>
    <vt:vector size="38" baseType="lpstr">
      <vt:lpstr>Arial</vt:lpstr>
      <vt:lpstr>Calibri</vt:lpstr>
      <vt:lpstr>Verdana</vt:lpstr>
      <vt:lpstr>Wingdings</vt:lpstr>
      <vt:lpstr>Rijkshuisstijl Hemelblauw</vt:lpstr>
      <vt:lpstr>Vrachtwagenheffing en Terugsluis</vt:lpstr>
      <vt:lpstr>Vrachtwagenheffing</vt:lpstr>
      <vt:lpstr>Doel</vt:lpstr>
      <vt:lpstr>Hoe werkt het?</vt:lpstr>
      <vt:lpstr>Tijdspad</vt:lpstr>
      <vt:lpstr>Variabel tarief</vt:lpstr>
      <vt:lpstr>Tarieven*</vt:lpstr>
      <vt:lpstr>Rekenvoorbeeld</vt:lpstr>
      <vt:lpstr>Opbrengst 2027</vt:lpstr>
      <vt:lpstr>Terugsluis </vt:lpstr>
      <vt:lpstr>Terugsluis</vt:lpstr>
      <vt:lpstr>Stimuleringspakket</vt:lpstr>
      <vt:lpstr>Budget Stimuleringspakket</vt:lpstr>
      <vt:lpstr>Meerjarenprogramma</vt:lpstr>
      <vt:lpstr>Stimuleren elektrisch vrachtvervoer</vt:lpstr>
      <vt:lpstr>AanZET</vt:lpstr>
      <vt:lpstr>Stimuleren elektrisch vrachtvervoer</vt:lpstr>
      <vt:lpstr>Stimuleren elektrisch vrachtvervoer</vt:lpstr>
      <vt:lpstr>Stimuleren elektrisch vrachtvervoer</vt:lpstr>
      <vt:lpstr>Stimuleren waterstof vrachtvervoer</vt:lpstr>
      <vt:lpstr>Logistieke efficiëntie</vt:lpstr>
      <vt:lpstr>Logistieke efficiëntie</vt:lpstr>
      <vt:lpstr>Logistieke efficiëntie</vt:lpstr>
      <vt:lpstr>Logistieke efficiëntie</vt:lpstr>
      <vt:lpstr>Logistieke efficiëntie</vt:lpstr>
      <vt:lpstr>Logistieke efficiëntie</vt:lpstr>
      <vt:lpstr>Logistieke efficiëntie</vt:lpstr>
      <vt:lpstr>Budget Meerjarenprogramma</vt:lpstr>
      <vt:lpstr>Effectstudie </vt:lpstr>
      <vt:lpstr>Effectstudie</vt:lpstr>
      <vt:lpstr>Effectstudie</vt:lpstr>
      <vt:lpstr>Totale effecten Meerjarenprogramma</vt:lpstr>
      <vt:lpstr>Bedankt voor uw aandacht!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Vulpen, mw. D.A.R. van</dc:creator>
  <cp:lastModifiedBy>Verdonk, J. (Jochem) - DGMo</cp:lastModifiedBy>
  <cp:revision>119</cp:revision>
  <dcterms:created xsi:type="dcterms:W3CDTF">2022-09-22T18:04:06Z</dcterms:created>
  <dcterms:modified xsi:type="dcterms:W3CDTF">2024-10-24T07:17:48Z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1653761832</vt:i4>
  </property>
  <property fmtid="{D5CDD505-2E9C-101B-9397-08002B2CF9AE}" pid="3" name="_NewReviewCycle">
    <vt:lpwstr/>
  </property>
  <property fmtid="{D5CDD505-2E9C-101B-9397-08002B2CF9AE}" pid="4" name="_EmailSubject">
    <vt:lpwstr>de rest van de presentaties </vt:lpwstr>
  </property>
  <property fmtid="{D5CDD505-2E9C-101B-9397-08002B2CF9AE}" pid="5" name="_AuthorEmail">
    <vt:lpwstr>Herman.Nietsch@provincie-utrecht.nl</vt:lpwstr>
  </property>
  <property fmtid="{D5CDD505-2E9C-101B-9397-08002B2CF9AE}" pid="6" name="_AuthorEmailDisplayName">
    <vt:lpwstr>Nietsch, Herman</vt:lpwstr>
  </property>
</Properties>
</file>